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62" r:id="rId4"/>
    <p:sldId id="256" r:id="rId5"/>
    <p:sldId id="263" r:id="rId6"/>
    <p:sldId id="258" r:id="rId7"/>
    <p:sldId id="259" r:id="rId8"/>
    <p:sldId id="264" r:id="rId9"/>
    <p:sldId id="26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Результат</c:v>
                </c:pt>
              </c:strCache>
            </c:strRef>
          </c:tx>
          <c:dPt>
            <c:idx val="0"/>
            <c:explosion val="10"/>
            <c:spPr>
              <a:solidFill>
                <a:srgbClr val="92D050"/>
              </a:solidFill>
              <a:effectLst>
                <a:outerShdw blurRad="50800" dir="21540000" algn="l" rotWithShape="0">
                  <a:prstClr val="black">
                    <a:lumMod val="85000"/>
                    <a:lumOff val="15000"/>
                    <a:alpha val="40000"/>
                  </a:prstClr>
                </a:outerShdw>
              </a:effectLst>
              <a:scene3d>
                <a:camera prst="orthographicFront"/>
                <a:lightRig rig="threePt" dir="t">
                  <a:rot lat="0" lon="0" rev="600000"/>
                </a:lightRig>
              </a:scene3d>
              <a:sp3d prstMaterial="matte"/>
            </c:spPr>
          </c:dPt>
          <c:cat>
            <c:strRef>
              <c:f>Лист1!$A$2:$A$3</c:f>
              <c:strCache>
                <c:ptCount val="2"/>
                <c:pt idx="0">
                  <c:v>Желание сошлось с возможностями</c:v>
                </c:pt>
                <c:pt idx="1">
                  <c:v>Желание НЕ сошлось с возможностями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</c:v>
                </c:pt>
                <c:pt idx="1">
                  <c:v>11</c:v>
                </c:pt>
              </c:numCache>
            </c:numRef>
          </c:val>
        </c:ser>
        <c:firstSliceAng val="0"/>
      </c:pie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916833"/>
            <a:ext cx="7772400" cy="1683618"/>
          </a:xfrm>
        </p:spPr>
        <p:txBody>
          <a:bodyPr>
            <a:normAutofit fontScale="90000"/>
          </a:bodyPr>
          <a:lstStyle/>
          <a:p>
            <a:r>
              <a:rPr lang="ru-RU" b="1" i="1" u="sng" dirty="0" smtClean="0"/>
              <a:t>Изучение готовности к выбору профессии учащихся разных возрастных групп.</a:t>
            </a:r>
            <a:endParaRPr lang="ru-RU" b="1" i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03848" y="4437112"/>
            <a:ext cx="5792688" cy="1201688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Выполнил: Фомин Даниил, ученик 10 класса</a:t>
            </a:r>
          </a:p>
          <a:p>
            <a:endParaRPr lang="ru-RU" dirty="0" smtClean="0"/>
          </a:p>
          <a:p>
            <a:r>
              <a:rPr lang="ru-RU" dirty="0" smtClean="0"/>
              <a:t> Руководитель: </a:t>
            </a:r>
            <a:r>
              <a:rPr lang="ru-RU" dirty="0" err="1" smtClean="0"/>
              <a:t>Подоприхина</a:t>
            </a:r>
            <a:r>
              <a:rPr lang="ru-RU" dirty="0" smtClean="0"/>
              <a:t> Н.В. учитель физики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Актуальность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556792"/>
            <a:ext cx="8229600" cy="4525963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>  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 В настоящее время требуются совершенно новые методы  к системе образования.  Необходимо не только организовать образовательный процесс и дать знания, но и подготовить выпускника школы к жизни и профессиональной работе в новых экономических условиях.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А это, согласитесь, довольно сложная задача, которую надо решать. Поэтому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профориентационная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работа с учащимися должна стать одной из приоритетных направлений в работе школы. Слабо спланированная работа по данному направлению приводит к тому, что многие выпускники по окончании школы получают не ту профессию, которой хотели бы посвятить жизнь.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           В связи с этим огромное внимание необходимо уделить проведению целенаправленной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среди школьников, которая должна опираться на глубокое знание всей системы основных факторов, определяющих формирование профессиональных намерений личности и пути ее реализации.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idx="1"/>
          </p:nvPr>
        </p:nvSpPr>
        <p:spPr>
          <a:xfrm>
            <a:off x="457200" y="115888"/>
            <a:ext cx="8229600" cy="6010275"/>
          </a:xfrm>
          <a:noFill/>
          <a:ln>
            <a:noFill/>
          </a:ln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Цель работы: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  изучить основные направления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работы на старшей ступени школы и особенности ее организации.</a:t>
            </a:r>
          </a:p>
          <a:p>
            <a:pPr>
              <a:buNone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 Гипотеза работы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 заключается в обобщении и систематизации исследований в аспекте изучения основных направлений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работы на старшей ступени школы, структурирование опыта решения данной проблемы.</a:t>
            </a:r>
            <a:r>
              <a:rPr lang="ru-RU" sz="2100" dirty="0" smtClean="0"/>
              <a:t> </a:t>
            </a:r>
          </a:p>
          <a:p>
            <a:pPr>
              <a:buNone/>
            </a:pPr>
            <a:r>
              <a:rPr lang="ru-RU" sz="2100" b="1" dirty="0" smtClean="0"/>
              <a:t>            </a:t>
            </a: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2100" b="1" dirty="0" smtClean="0"/>
              <a:t>: </a:t>
            </a:r>
            <a:r>
              <a:rPr lang="ru-RU" sz="2100" dirty="0" smtClean="0"/>
              <a:t> </a:t>
            </a:r>
          </a:p>
          <a:p>
            <a:pPr lvl="0"/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изучить психолого-педагогическую литературу по проблеме исследования;</a:t>
            </a:r>
          </a:p>
          <a:p>
            <a:pPr lvl="0"/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рассмотреть сущность, содержание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работы в  школе;</a:t>
            </a:r>
          </a:p>
          <a:p>
            <a:pPr lvl="0"/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обосновать проблему выбора профессии и раскрыть критерии и методику выявления профессионального самоопределения  школьников;</a:t>
            </a:r>
          </a:p>
          <a:p>
            <a:pPr lvl="0"/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изучить формы и методы организации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работы с учащимися школы;</a:t>
            </a:r>
          </a:p>
          <a:p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предложить рекомендации классным руководителям по организации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работы с  обучающимися</a:t>
            </a:r>
            <a:r>
              <a:rPr lang="ru-RU" sz="2100" dirty="0" smtClean="0"/>
              <a:t>.</a:t>
            </a:r>
            <a:endParaRPr lang="ru-RU" sz="2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548681"/>
            <a:ext cx="7772400" cy="5760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ПРОФОРИЕНТАЦИЯ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1412776"/>
            <a:ext cx="6400800" cy="5256584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Профессиональная ориентация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— это система научно обоснованных мероприятий, направленных на подготовку молодёжи к выбору профессии с учётом особенностей личности и социально-экономической ситуации на рынке труда, на оказание помощи молодёжи в профессиональном самоопределении и трудоустройстве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Система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работы в школе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это целостная, структурированная и в то же время динамичная система, состоящая из отдельных элементов, которые тесно связаны между собой: это различные формы и методы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работы, применяемые на разных ступенях обучения, учитывающие возрастные особенности учащихся.</a:t>
            </a:r>
          </a:p>
          <a:p>
            <a:pPr algn="l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5792788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ru-RU" dirty="0" smtClean="0"/>
              <a:t> </a:t>
            </a:r>
            <a:r>
              <a:rPr lang="ru-RU" i="1" dirty="0" smtClean="0"/>
              <a:t>Цели </a:t>
            </a:r>
            <a:r>
              <a:rPr lang="ru-RU" i="1" dirty="0" err="1" smtClean="0"/>
              <a:t>профориентационной</a:t>
            </a:r>
            <a:r>
              <a:rPr lang="ru-RU" i="1" dirty="0" smtClean="0"/>
              <a:t> работы: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    Оказание </a:t>
            </a:r>
            <a:r>
              <a:rPr lang="ru-RU" dirty="0" err="1" smtClean="0"/>
              <a:t>профориентационной</a:t>
            </a:r>
            <a:r>
              <a:rPr lang="ru-RU" dirty="0" smtClean="0"/>
              <a:t> поддержки учащимся в процессе выбора ими профиля обучения и сферы будущей профессиональной деятельности;</a:t>
            </a:r>
          </a:p>
          <a:p>
            <a:r>
              <a:rPr lang="ru-RU" dirty="0" smtClean="0"/>
              <a:t>    Выработка у школьников сознательного отношения к труду, профессиональное самоопределение в условиях свободы выбора сферы деятельности в соответствии со своими возможностями, способностями и с учетом требований рынка труда.</a:t>
            </a:r>
          </a:p>
          <a:p>
            <a:pPr>
              <a:buNone/>
            </a:pPr>
            <a:r>
              <a:rPr lang="ru-RU" dirty="0" smtClean="0"/>
              <a:t>    </a:t>
            </a:r>
          </a:p>
          <a:p>
            <a:pPr algn="ctr">
              <a:buNone/>
            </a:pPr>
            <a:r>
              <a:rPr lang="ru-RU" dirty="0" smtClean="0"/>
              <a:t>        </a:t>
            </a:r>
            <a:r>
              <a:rPr lang="ru-RU" i="1" dirty="0" smtClean="0"/>
              <a:t>Задачи </a:t>
            </a:r>
            <a:r>
              <a:rPr lang="ru-RU" i="1" dirty="0" err="1" smtClean="0"/>
              <a:t>профориентационной</a:t>
            </a:r>
            <a:r>
              <a:rPr lang="ru-RU" i="1" dirty="0" smtClean="0"/>
              <a:t> работы: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r>
              <a:rPr lang="ru-RU" dirty="0" smtClean="0"/>
              <a:t>   Формирование у школьников устойчивых интересов к профессиональной деятельности;</a:t>
            </a:r>
          </a:p>
          <a:p>
            <a:r>
              <a:rPr lang="ru-RU" dirty="0" smtClean="0"/>
              <a:t>   Получение данных о предпочтениях, склонностях и возможностях учащихся для разделения их по профилям обучения;</a:t>
            </a:r>
          </a:p>
          <a:p>
            <a:r>
              <a:rPr lang="ru-RU" dirty="0" smtClean="0"/>
              <a:t>   Оказание дополнительной поддержки учащимся, испытывающим затруднения при выборе профессии.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Этапы и содержание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работы в школе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1-4 классы.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Формирование у младших школьников ценностного отношения к труду, понимание его роли в жизни человека и в обществе; развитие интереса к учебно-познавательной деятельности, основанной на участии детей в различных видах деятельности.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5-7 классы.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Развитие у школьников личностного интереса к профессиональной деятельности; приобретение первоначального опыта в различных сферах социально-профессиональной практики: технике, искусстве, медицине, сельском хозяйстве, экономике, культуре.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8-9 классы.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Уточнение образовательного запроса в ходе факультативных занятий и элективных курсов; групповое и индивидуальное консультирование с целью оказания помощи в выборе профиля обучения.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10-11 классы.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Обучение действиям по самоподготовке и саморазвитию, формирование профессиональных качеств в избранном виде труда, коррекция профессиональных планов, оценка готовности к избранной деятельности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92696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Анкетирование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1200" dirty="0" smtClean="0"/>
              <a:t>             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Я провел анкетирование по методике «Я хочу - я могу» в 10 классе. Анализируя данную анкету(приложение 1), можно сделать несколько выводов :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Если склонности лежат в той же группе профессий что и ваши способности, то это свидетельствует о том, что вам нравится делать именно то, что вы умеете делать. Поэтому можно было бы ожидать, что, выбрав ту или иную профессию, вы не только смогли бы добиться в ней достаточно высоких успехов, но это доставляло бы вам удовольствие.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В случае если наиболее привлекательный для вас тип профессий не совпадает с характером деятельности, которую вы можете делать лучше всего, вам предстоит выбрать, чему же отдать предпочтение в процессе выбора профессии - склонностям (Хочу) или способностям (Могу).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Если человеку нравится какой-либо вид деятельности, то он занимается им в течение большего времени, затрачивая на него больше усилий, поэтому соответствующие способности могут развиваться и совершенствоваться. Но верно и обратное. Если человек обладает выраженными способностями к какому-то виду деятельности, то он лучше с ним справляется и испытывает большее удовольствие, когда им занимается. Именно поэтому данный вид деятельности становится для него более привлекательным.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4437112"/>
            <a:ext cx="8229600" cy="2049091"/>
          </a:xfrm>
        </p:spPr>
        <p:txBody>
          <a:bodyPr/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Вывод 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Анкетирование показало, что у большинства опрошенных учеников есть расхождения в способностях и предпочитаемых профессиях. Чтобы это исправить, необходимо уделять больше времени на профориентацию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467544" y="188640"/>
          <a:ext cx="8352928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908720"/>
          </a:xfrm>
        </p:spPr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2000" dirty="0" smtClean="0"/>
              <a:t>     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Выбор профессии – важный шаг в жизни каждого человека. Профессия человека своего рода судьба, поэтому стоит потратить время, чтобы основательно и заблаговременно ее планировать. Чтобы профессиональная ориентация дала нужные результаты, она должна быть непрерывным процессом, проводиться в системе, состоять из ряда взаимосвязанных этапов.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Профориентационная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работа со старшеклассниками не может быть каким-то отдельным направлением, она проводится систематически и тесно связана со всей учебно-воспитательной работой школы.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Профориентационная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работа является интегральной частью всей учебно-воспитательной работы и должна занимать важное место во всех учебных и воспитательных программах школы, во всей внеклассной и внешкольной работе.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       Таким образом, профессиональная ориентация в общеобразовательном учреждении представляет собой научно-обоснованную систему мер, способствующих профессиональному самоопределению личности и формированию будущего профессионала, умеющего с наибольшей пользой для себя и общества применить в профессиональной деятельности свои склонности и способности, свободно ориентироваться и быть конкурентоспособным на рынке труда.</a:t>
            </a:r>
          </a:p>
          <a:p>
            <a:pPr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</TotalTime>
  <Words>443</Words>
  <Application>Microsoft Office PowerPoint</Application>
  <PresentationFormat>Экран (4:3)</PresentationFormat>
  <Paragraphs>47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Изучение готовности к выбору профессии учащихся разных возрастных групп.</vt:lpstr>
      <vt:lpstr>Актуальность</vt:lpstr>
      <vt:lpstr>Слайд 3</vt:lpstr>
      <vt:lpstr>ПРОФОРИЕНТАЦИЯ</vt:lpstr>
      <vt:lpstr>Слайд 5</vt:lpstr>
      <vt:lpstr>Этапы и содержание профориентационной работы в школе</vt:lpstr>
      <vt:lpstr>Анкетирование</vt:lpstr>
      <vt:lpstr>Слайд 8</vt:lpstr>
      <vt:lpstr>Заключение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титульник</dc:title>
  <dc:creator>Даня</dc:creator>
  <cp:lastModifiedBy>Даня</cp:lastModifiedBy>
  <cp:revision>38</cp:revision>
  <dcterms:created xsi:type="dcterms:W3CDTF">2018-02-18T17:27:18Z</dcterms:created>
  <dcterms:modified xsi:type="dcterms:W3CDTF">2018-04-10T18:29:15Z</dcterms:modified>
</cp:coreProperties>
</file>