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64" r:id="rId5"/>
    <p:sldId id="267" r:id="rId6"/>
    <p:sldId id="258" r:id="rId7"/>
    <p:sldId id="259" r:id="rId8"/>
    <p:sldId id="260" r:id="rId9"/>
    <p:sldId id="261" r:id="rId10"/>
    <p:sldId id="262" r:id="rId11"/>
    <p:sldId id="263" r:id="rId12"/>
    <p:sldId id="268" r:id="rId13"/>
    <p:sldId id="269" r:id="rId14"/>
    <p:sldId id="27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109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09.01.2019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09.01.2019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09.01.2019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09.01.2019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412776"/>
            <a:ext cx="8229600" cy="2722314"/>
          </a:xfrm>
        </p:spPr>
        <p:txBody>
          <a:bodyPr>
            <a:normAutofit/>
          </a:bodyPr>
          <a:lstStyle/>
          <a:p>
            <a:r>
              <a:rPr lang="ru-RU" b="1" dirty="0">
                <a:effectLst>
                  <a:outerShdw blurRad="38100" dist="38100" dir="2700000" algn="tl">
                    <a:srgbClr val="000000">
                      <a:alpha val="43137"/>
                    </a:srgbClr>
                  </a:outerShdw>
                </a:effectLst>
                <a:latin typeface="Times New Roman" pitchFamily="18" charset="0"/>
                <a:cs typeface="Times New Roman" pitchFamily="18" charset="0"/>
              </a:rPr>
              <a:t>Комментарий </a:t>
            </a:r>
            <a:br>
              <a:rPr lang="ru-RU" b="1" dirty="0">
                <a:effectLst>
                  <a:outerShdw blurRad="38100" dist="38100" dir="2700000" algn="tl">
                    <a:srgbClr val="000000">
                      <a:alpha val="43137"/>
                    </a:srgbClr>
                  </a:outerShdw>
                </a:effectLst>
                <a:latin typeface="Times New Roman" pitchFamily="18" charset="0"/>
                <a:cs typeface="Times New Roman" pitchFamily="18" charset="0"/>
              </a:rPr>
            </a:br>
            <a:r>
              <a:rPr lang="ru-RU" b="1" dirty="0">
                <a:effectLst>
                  <a:outerShdw blurRad="38100" dist="38100" dir="2700000" algn="tl">
                    <a:srgbClr val="000000">
                      <a:alpha val="43137"/>
                    </a:srgbClr>
                  </a:outerShdw>
                </a:effectLst>
                <a:latin typeface="Times New Roman" pitchFamily="18" charset="0"/>
                <a:cs typeface="Times New Roman" pitchFamily="18" charset="0"/>
              </a:rPr>
              <a:t>в сочинении ЕГЭ-2019</a:t>
            </a:r>
            <a:endParaRPr lang="ru-RU" dirty="0"/>
          </a:p>
        </p:txBody>
      </p:sp>
      <p:sp>
        <p:nvSpPr>
          <p:cNvPr id="3" name="Объект 2"/>
          <p:cNvSpPr>
            <a:spLocks noGrp="1"/>
          </p:cNvSpPr>
          <p:nvPr>
            <p:ph idx="1"/>
          </p:nvPr>
        </p:nvSpPr>
        <p:spPr>
          <a:xfrm>
            <a:off x="3923928" y="4437112"/>
            <a:ext cx="4799384" cy="936104"/>
          </a:xfrm>
        </p:spPr>
        <p:txBody>
          <a:bodyPr>
            <a:normAutofit/>
          </a:bodyPr>
          <a:lstStyle/>
          <a:p>
            <a:pPr marL="0" indent="0">
              <a:buNone/>
            </a:pPr>
            <a:r>
              <a:rPr lang="ru-RU" sz="1800" i="1" dirty="0" smtClean="0">
                <a:latin typeface="Times New Roman" pitchFamily="18" charset="0"/>
                <a:cs typeface="Times New Roman" pitchFamily="18" charset="0"/>
              </a:rPr>
              <a:t>Презентацию </a:t>
            </a:r>
            <a:r>
              <a:rPr lang="ru-RU" sz="1800" i="1" dirty="0" smtClean="0">
                <a:latin typeface="Times New Roman" pitchFamily="18" charset="0"/>
                <a:cs typeface="Times New Roman" pitchFamily="18" charset="0"/>
              </a:rPr>
              <a:t>подготовила Савенкова </a:t>
            </a:r>
            <a:r>
              <a:rPr lang="ru-RU" sz="1800" i="1" dirty="0" smtClean="0">
                <a:latin typeface="Times New Roman" pitchFamily="18" charset="0"/>
                <a:cs typeface="Times New Roman" pitchFamily="18" charset="0"/>
              </a:rPr>
              <a:t>Е.Е., учитель русского языка и литературы</a:t>
            </a:r>
            <a:endParaRPr lang="ru-RU" sz="1800" i="1" dirty="0">
              <a:latin typeface="Times New Roman" pitchFamily="18" charset="0"/>
              <a:cs typeface="Times New Roman" pitchFamily="18" charset="0"/>
            </a:endParaRPr>
          </a:p>
        </p:txBody>
      </p:sp>
    </p:spTree>
    <p:extLst>
      <p:ext uri="{BB962C8B-B14F-4D97-AF65-F5344CB8AC3E}">
        <p14:creationId xmlns:p14="http://schemas.microsoft.com/office/powerpoint/2010/main" val="1194044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pPr algn="r"/>
            <a:r>
              <a:rPr lang="ru-RU" sz="3200" b="1" dirty="0" smtClean="0">
                <a:effectLst>
                  <a:outerShdw blurRad="38100" dist="38100" dir="2700000" algn="tl">
                    <a:srgbClr val="000000">
                      <a:alpha val="43137"/>
                    </a:srgbClr>
                  </a:outerShdw>
                </a:effectLst>
                <a:latin typeface="Times New Roman" pitchFamily="18" charset="0"/>
                <a:cs typeface="Times New Roman" pitchFamily="18" charset="0"/>
              </a:rPr>
              <a:t>2 балла за комментарий</a:t>
            </a:r>
            <a:endParaRPr lang="ru-RU"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79512" y="692696"/>
            <a:ext cx="8856984" cy="5976664"/>
          </a:xfrm>
        </p:spPr>
        <p:txBody>
          <a:bodyPr>
            <a:normAutofit fontScale="70000" lnSpcReduction="20000"/>
          </a:bodyPr>
          <a:lstStyle/>
          <a:p>
            <a:pPr marL="0" indent="0">
              <a:buNone/>
            </a:pPr>
            <a:r>
              <a:rPr lang="ru-RU" dirty="0" smtClean="0">
                <a:latin typeface="Times New Roman" pitchFamily="18" charset="0"/>
                <a:cs typeface="Times New Roman" pitchFamily="18" charset="0"/>
              </a:rPr>
              <a:t>      </a:t>
            </a:r>
            <a:r>
              <a:rPr lang="ru-RU" sz="3400" dirty="0">
                <a:latin typeface="Times New Roman" pitchFamily="18" charset="0"/>
                <a:cs typeface="Times New Roman" pitchFamily="18" charset="0"/>
              </a:rPr>
              <a:t>Автор этого текста не только талантливый писатель, но и педагог. Наверное, именно поэтому его волнует проблема: кто способен воспитать в ребенке нравственные качества, привить лучшее, что может быть в человеке? Кого послушает подросток? Иными словами, в данном текст А. </a:t>
            </a:r>
            <a:r>
              <a:rPr lang="ru-RU" sz="3400" dirty="0" err="1">
                <a:latin typeface="Times New Roman" pitchFamily="18" charset="0"/>
                <a:cs typeface="Times New Roman" pitchFamily="18" charset="0"/>
              </a:rPr>
              <a:t>Лиханов</a:t>
            </a:r>
            <a:r>
              <a:rPr lang="ru-RU" sz="3400" dirty="0">
                <a:latin typeface="Times New Roman" pitchFamily="18" charset="0"/>
                <a:cs typeface="Times New Roman" pitchFamily="18" charset="0"/>
              </a:rPr>
              <a:t> поднимает проблему взаимопонимания, духовной близости педагога и воспитанника.</a:t>
            </a:r>
            <a:br>
              <a:rPr lang="ru-RU" sz="3400" dirty="0">
                <a:latin typeface="Times New Roman" pitchFamily="18" charset="0"/>
                <a:cs typeface="Times New Roman" pitchFamily="18" charset="0"/>
              </a:rPr>
            </a:br>
            <a:r>
              <a:rPr lang="ru-RU" sz="3400" dirty="0" smtClean="0">
                <a:latin typeface="Times New Roman" pitchFamily="18" charset="0"/>
                <a:cs typeface="Times New Roman" pitchFamily="18" charset="0"/>
              </a:rPr>
              <a:t>       Комментируя </a:t>
            </a:r>
            <a:r>
              <a:rPr lang="ru-RU" sz="3400" dirty="0">
                <a:latin typeface="Times New Roman" pitchFamily="18" charset="0"/>
                <a:cs typeface="Times New Roman" pitchFamily="18" charset="0"/>
              </a:rPr>
              <a:t>данную проблему, хочу сказать, что она раскрывается автором на двух примерах.</a:t>
            </a:r>
            <a:br>
              <a:rPr lang="ru-RU" sz="3400" dirty="0">
                <a:latin typeface="Times New Roman" pitchFamily="18" charset="0"/>
                <a:cs typeface="Times New Roman" pitchFamily="18" charset="0"/>
              </a:rPr>
            </a:br>
            <a:r>
              <a:rPr lang="ru-RU" sz="3400" dirty="0" smtClean="0">
                <a:latin typeface="Times New Roman" pitchFamily="18" charset="0"/>
                <a:cs typeface="Times New Roman" pitchFamily="18" charset="0"/>
              </a:rPr>
              <a:t>       Пример </a:t>
            </a:r>
            <a:r>
              <a:rPr lang="ru-RU" sz="3400" dirty="0">
                <a:latin typeface="Times New Roman" pitchFamily="18" charset="0"/>
                <a:cs typeface="Times New Roman" pitchFamily="18" charset="0"/>
              </a:rPr>
              <a:t>1. Предложения 5-13. Автор убеждает читателя в том, что  ни жизненные невзгоды, ни дорогие подарки и престижные школы не смогут развить лучшие нравственные качества человека</a:t>
            </a:r>
            <a:r>
              <a:rPr lang="ru-RU" sz="3400" dirty="0" smtClean="0">
                <a:latin typeface="Times New Roman" pitchFamily="18" charset="0"/>
                <a:cs typeface="Times New Roman" pitchFamily="18" charset="0"/>
              </a:rPr>
              <a:t>.</a:t>
            </a:r>
          </a:p>
          <a:p>
            <a:pPr marL="0" indent="0">
              <a:buNone/>
            </a:pPr>
            <a:r>
              <a:rPr lang="ru-RU" sz="3400" dirty="0">
                <a:latin typeface="Times New Roman" pitchFamily="18" charset="0"/>
                <a:cs typeface="Times New Roman" pitchFamily="18" charset="0"/>
              </a:rPr>
              <a:t> </a:t>
            </a:r>
            <a:r>
              <a:rPr lang="ru-RU" sz="3400" dirty="0" smtClean="0">
                <a:latin typeface="Times New Roman" pitchFamily="18" charset="0"/>
                <a:cs typeface="Times New Roman" pitchFamily="18" charset="0"/>
              </a:rPr>
              <a:t>       Пример </a:t>
            </a:r>
            <a:r>
              <a:rPr lang="ru-RU" sz="3400" dirty="0">
                <a:latin typeface="Times New Roman" pitchFamily="18" charset="0"/>
                <a:cs typeface="Times New Roman" pitchFamily="18" charset="0"/>
              </a:rPr>
              <a:t>2. Автор убежден в том, что настоящим «Человеком» подростка могут воспитать только «близкие люди</a:t>
            </a:r>
            <a:r>
              <a:rPr lang="ru-RU" sz="3400" dirty="0" smtClean="0">
                <a:latin typeface="Times New Roman" pitchFamily="18" charset="0"/>
                <a:cs typeface="Times New Roman" pitchFamily="18" charset="0"/>
              </a:rPr>
              <a:t>». Из </a:t>
            </a:r>
            <a:r>
              <a:rPr lang="ru-RU" sz="3400" dirty="0">
                <a:latin typeface="Times New Roman" pitchFamily="18" charset="0"/>
                <a:cs typeface="Times New Roman" pitchFamily="18" charset="0"/>
              </a:rPr>
              <a:t>текста ясно, что только человек неравнодушный, духовно близки может воспитать в ребенке доброту, сочувствие, ответственность за свои поступки. Нельзя воспитать того, чем сам не отличаешься. Такова позиция автора.</a:t>
            </a:r>
            <a:br>
              <a:rPr lang="ru-RU" sz="3400"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729905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pPr algn="r"/>
            <a:r>
              <a:rPr lang="ru-RU" sz="3200" b="1" dirty="0" smtClean="0">
                <a:effectLst>
                  <a:outerShdw blurRad="38100" dist="38100" dir="2700000" algn="tl">
                    <a:srgbClr val="000000">
                      <a:alpha val="43137"/>
                    </a:srgbClr>
                  </a:outerShdw>
                </a:effectLst>
                <a:latin typeface="Times New Roman" pitchFamily="18" charset="0"/>
                <a:cs typeface="Times New Roman" pitchFamily="18" charset="0"/>
              </a:rPr>
              <a:t>1 балл за комментарий</a:t>
            </a:r>
            <a:endParaRPr lang="ru-RU"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79512" y="692696"/>
            <a:ext cx="8856984" cy="5976664"/>
          </a:xfrm>
        </p:spPr>
        <p:txBody>
          <a:bodyPr>
            <a:normAutofit fontScale="92500" lnSpcReduction="10000"/>
          </a:bodyPr>
          <a:lstStyle/>
          <a:p>
            <a:pPr marL="0" indent="0">
              <a:buNone/>
            </a:pPr>
            <a:r>
              <a:rPr lang="ru-RU"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Автор этого текста не только талантливый писатель, но и педагог. Наверное, именно поэтому его волнует проблема: кто способен воспитать в ребенке нравственные качества, привить лучшее, что может быть в человеке? Кого послушает подросток? Иными словами, в данном текст А. </a:t>
            </a:r>
            <a:r>
              <a:rPr lang="ru-RU" sz="2800" dirty="0" err="1">
                <a:latin typeface="Times New Roman" pitchFamily="18" charset="0"/>
                <a:cs typeface="Times New Roman" pitchFamily="18" charset="0"/>
              </a:rPr>
              <a:t>Лиханов</a:t>
            </a:r>
            <a:r>
              <a:rPr lang="ru-RU" sz="2800" dirty="0">
                <a:latin typeface="Times New Roman" pitchFamily="18" charset="0"/>
                <a:cs typeface="Times New Roman" pitchFamily="18" charset="0"/>
              </a:rPr>
              <a:t> поднимает проблему взаимопонимания, духовной близости педагога и воспитанника</a:t>
            </a:r>
            <a:r>
              <a:rPr lang="ru-RU" sz="2800" dirty="0" smtClean="0">
                <a:latin typeface="Times New Roman" pitchFamily="18" charset="0"/>
                <a:cs typeface="Times New Roman" pitchFamily="18" charset="0"/>
              </a:rPr>
              <a:t>.</a:t>
            </a:r>
          </a:p>
          <a:p>
            <a:pPr marL="0" indent="0">
              <a:buNone/>
            </a:pP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Лиханов</a:t>
            </a:r>
            <a:r>
              <a:rPr lang="ru-RU" sz="2800" dirty="0">
                <a:latin typeface="Times New Roman" pitchFamily="18" charset="0"/>
                <a:cs typeface="Times New Roman" pitchFamily="18" charset="0"/>
              </a:rPr>
              <a:t> убеждает читателя в том, что ни жизненные невзгоды, ни дорогие подарки и престижные школы не смогут развить лучшие нравственные качества человека.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Из текста ясно, что только человек неравнодушный, духовно </a:t>
            </a:r>
            <a:r>
              <a:rPr lang="ru-RU" sz="2800" dirty="0" smtClean="0">
                <a:latin typeface="Times New Roman" pitchFamily="18" charset="0"/>
                <a:cs typeface="Times New Roman" pitchFamily="18" charset="0"/>
              </a:rPr>
              <a:t>близкий </a:t>
            </a:r>
            <a:r>
              <a:rPr lang="ru-RU" sz="2800" dirty="0">
                <a:latin typeface="Times New Roman" pitchFamily="18" charset="0"/>
                <a:cs typeface="Times New Roman" pitchFamily="18" charset="0"/>
              </a:rPr>
              <a:t>может воспитать в ребенке доброту, сочувствие, ответственность за свои поступки. Нельзя воспитать того, чем сам не отличаешься. Такова позиция автора. </a:t>
            </a:r>
            <a:br>
              <a:rPr lang="ru-RU" sz="2800"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662672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864096"/>
          </a:xfrm>
        </p:spPr>
        <p:txBody>
          <a:bodyPr>
            <a:noAutofit/>
          </a:bodyPr>
          <a:lstStyle/>
          <a:p>
            <a:pPr lvl="0"/>
            <a:r>
              <a:rPr lang="ru-RU" sz="3600" b="1" dirty="0">
                <a:solidFill>
                  <a:srgbClr val="1A1A1A"/>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Примеры-иллюстрации</a:t>
            </a:r>
            <a:r>
              <a:rPr lang="ru-RU" sz="4800" dirty="0">
                <a:effectLst>
                  <a:outerShdw blurRad="38100" dist="38100" dir="2700000" algn="tl">
                    <a:srgbClr val="000000">
                      <a:alpha val="43137"/>
                    </a:srgbClr>
                  </a:outerShdw>
                </a:effectLst>
                <a:latin typeface="Times New Roman" pitchFamily="18" charset="0"/>
                <a:cs typeface="Times New Roman" pitchFamily="18" charset="0"/>
              </a:rPr>
              <a:t/>
            </a:r>
            <a:br>
              <a:rPr lang="ru-RU" sz="4800" dirty="0">
                <a:effectLst>
                  <a:outerShdw blurRad="38100" dist="38100" dir="2700000" algn="tl">
                    <a:srgbClr val="000000">
                      <a:alpha val="43137"/>
                    </a:srgbClr>
                  </a:outerShdw>
                </a:effectLst>
                <a:latin typeface="Times New Roman" pitchFamily="18" charset="0"/>
                <a:cs typeface="Times New Roman" pitchFamily="18" charset="0"/>
              </a:rPr>
            </a:br>
            <a:endParaRPr lang="ru-RU" sz="3600" dirty="0">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951361117"/>
              </p:ext>
            </p:extLst>
          </p:nvPr>
        </p:nvGraphicFramePr>
        <p:xfrm>
          <a:off x="323528" y="1700806"/>
          <a:ext cx="8640960" cy="3989257"/>
        </p:xfrm>
        <a:graphic>
          <a:graphicData uri="http://schemas.openxmlformats.org/drawingml/2006/table">
            <a:tbl>
              <a:tblPr firstRow="1" firstCol="1" bandRow="1">
                <a:tableStyleId>{5C22544A-7EE6-4342-B048-85BDC9FD1C3A}</a:tableStyleId>
              </a:tblPr>
              <a:tblGrid>
                <a:gridCol w="4320076"/>
                <a:gridCol w="4320884"/>
              </a:tblGrid>
              <a:tr h="321707">
                <a:tc>
                  <a:txBody>
                    <a:bodyPr/>
                    <a:lstStyle/>
                    <a:p>
                      <a:pPr algn="ctr">
                        <a:lnSpc>
                          <a:spcPct val="115000"/>
                        </a:lnSpc>
                        <a:spcAft>
                          <a:spcPts val="0"/>
                        </a:spcAft>
                      </a:pPr>
                      <a:r>
                        <a:rPr lang="ru-RU" sz="2000" u="sng" spc="15" dirty="0">
                          <a:effectLst/>
                        </a:rPr>
                        <a:t>Публицистический текст</a:t>
                      </a:r>
                      <a:endParaRPr lang="ru-RU" sz="1800" u="sng"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2000" u="sng" spc="15" dirty="0">
                          <a:effectLst/>
                        </a:rPr>
                        <a:t>Художественный текст</a:t>
                      </a:r>
                      <a:endParaRPr lang="ru-RU" sz="1800" u="sng" dirty="0">
                        <a:effectLst/>
                        <a:latin typeface="Calibri"/>
                        <a:ea typeface="Calibri"/>
                        <a:cs typeface="Times New Roman"/>
                      </a:endParaRPr>
                    </a:p>
                  </a:txBody>
                  <a:tcPr marL="68580" marR="68580" marT="0" marB="0"/>
                </a:tc>
              </a:tr>
              <a:tr h="663406">
                <a:tc>
                  <a:txBody>
                    <a:bodyPr/>
                    <a:lstStyle/>
                    <a:p>
                      <a:pPr>
                        <a:lnSpc>
                          <a:spcPct val="115000"/>
                        </a:lnSpc>
                        <a:spcAft>
                          <a:spcPts val="0"/>
                        </a:spcAft>
                      </a:pPr>
                      <a:r>
                        <a:rPr lang="ru-RU" sz="1600" spc="15" dirty="0">
                          <a:effectLst/>
                        </a:rPr>
                        <a:t>Автор обращается к собственному опыту и вспоминает…</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В центре внимания автора случай….</a:t>
                      </a:r>
                      <a:endParaRPr lang="ru-RU" sz="1400" dirty="0">
                        <a:effectLst/>
                        <a:latin typeface="Calibri"/>
                        <a:ea typeface="Calibri"/>
                        <a:cs typeface="Times New Roman"/>
                      </a:endParaRPr>
                    </a:p>
                  </a:txBody>
                  <a:tcPr marL="68580" marR="68580" marT="0" marB="0"/>
                </a:tc>
              </a:tr>
              <a:tr h="663406">
                <a:tc>
                  <a:txBody>
                    <a:bodyPr/>
                    <a:lstStyle/>
                    <a:p>
                      <a:pPr>
                        <a:lnSpc>
                          <a:spcPct val="115000"/>
                        </a:lnSpc>
                        <a:spcAft>
                          <a:spcPts val="0"/>
                        </a:spcAft>
                      </a:pPr>
                      <a:r>
                        <a:rPr lang="ru-RU" sz="1600" spc="15" dirty="0">
                          <a:effectLst/>
                        </a:rPr>
                        <a:t>Писатель не случайно приводит слова (кого): «Цитата».</a:t>
                      </a:r>
                      <a:endParaRPr lang="ru-RU" sz="1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Писатель изображает (кого, что)…</a:t>
                      </a:r>
                      <a:endParaRPr lang="ru-RU" sz="1400" dirty="0">
                        <a:effectLst/>
                        <a:latin typeface="Calibri"/>
                        <a:ea typeface="Calibri"/>
                        <a:cs typeface="Times New Roman"/>
                      </a:endParaRPr>
                    </a:p>
                  </a:txBody>
                  <a:tcPr marL="68580" marR="68580" marT="0" marB="0"/>
                </a:tc>
              </a:tr>
              <a:tr h="321707">
                <a:tc>
                  <a:txBody>
                    <a:bodyPr/>
                    <a:lstStyle/>
                    <a:p>
                      <a:pPr>
                        <a:lnSpc>
                          <a:spcPct val="115000"/>
                        </a:lnSpc>
                        <a:spcAft>
                          <a:spcPts val="0"/>
                        </a:spcAft>
                      </a:pPr>
                      <a:r>
                        <a:rPr lang="ru-RU" sz="1600" spc="15">
                          <a:effectLst/>
                        </a:rPr>
                        <a:t>Автор разделяет мнение (кого)…</a:t>
                      </a:r>
                      <a:endParaRPr lang="ru-RU" sz="140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Герой говорит: «Цитата».</a:t>
                      </a:r>
                      <a:endParaRPr lang="ru-RU" sz="1400" dirty="0">
                        <a:effectLst/>
                        <a:latin typeface="Calibri"/>
                        <a:ea typeface="Calibri"/>
                        <a:cs typeface="Times New Roman"/>
                      </a:endParaRPr>
                    </a:p>
                  </a:txBody>
                  <a:tcPr marL="68580" marR="68580" marT="0" marB="0"/>
                </a:tc>
              </a:tr>
              <a:tr h="663406">
                <a:tc>
                  <a:txBody>
                    <a:bodyPr/>
                    <a:lstStyle/>
                    <a:p>
                      <a:pPr>
                        <a:lnSpc>
                          <a:spcPct val="115000"/>
                        </a:lnSpc>
                        <a:spcAft>
                          <a:spcPts val="0"/>
                        </a:spcAft>
                      </a:pPr>
                      <a:r>
                        <a:rPr lang="ru-RU" sz="1600" spc="15">
                          <a:effectLst/>
                        </a:rPr>
                        <a:t>Публицист спорит (с кем)…</a:t>
                      </a:r>
                      <a:endParaRPr lang="ru-RU" sz="140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Стоит обратить внимание на мысли (слова, поступки) героя…</a:t>
                      </a:r>
                      <a:endParaRPr lang="ru-RU" sz="1400" dirty="0">
                        <a:effectLst/>
                        <a:latin typeface="Calibri"/>
                        <a:ea typeface="Calibri"/>
                        <a:cs typeface="Times New Roman"/>
                      </a:endParaRPr>
                    </a:p>
                  </a:txBody>
                  <a:tcPr marL="68580" marR="68580" marT="0" marB="0"/>
                </a:tc>
              </a:tr>
              <a:tr h="663406">
                <a:tc>
                  <a:txBody>
                    <a:bodyPr/>
                    <a:lstStyle/>
                    <a:p>
                      <a:pPr>
                        <a:lnSpc>
                          <a:spcPct val="115000"/>
                        </a:lnSpc>
                        <a:spcAft>
                          <a:spcPts val="0"/>
                        </a:spcAft>
                      </a:pPr>
                      <a:r>
                        <a:rPr lang="ru-RU" sz="1600" spc="15">
                          <a:effectLst/>
                        </a:rPr>
                        <a:t>Думаю, нужно обратить внимание на мысль о том, что…</a:t>
                      </a:r>
                      <a:endParaRPr lang="ru-RU" sz="140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Особого внимания заслуживает такая художественная деталь, как…</a:t>
                      </a:r>
                      <a:endParaRPr lang="ru-RU" sz="1400" dirty="0">
                        <a:effectLst/>
                        <a:latin typeface="Calibri"/>
                        <a:ea typeface="Calibri"/>
                        <a:cs typeface="Times New Roman"/>
                      </a:endParaRPr>
                    </a:p>
                  </a:txBody>
                  <a:tcPr marL="68580" marR="68580" marT="0" marB="0"/>
                </a:tc>
              </a:tr>
              <a:tr h="663406">
                <a:tc>
                  <a:txBody>
                    <a:bodyPr/>
                    <a:lstStyle/>
                    <a:p>
                      <a:pPr>
                        <a:lnSpc>
                          <a:spcPct val="115000"/>
                        </a:lnSpc>
                        <a:spcAft>
                          <a:spcPts val="0"/>
                        </a:spcAft>
                      </a:pPr>
                      <a:r>
                        <a:rPr lang="ru-RU" sz="1600" spc="15">
                          <a:effectLst/>
                        </a:rPr>
                        <a:t>Особого внимания заслуживает мнение автора о…</a:t>
                      </a:r>
                      <a:endParaRPr lang="ru-RU" sz="1400">
                        <a:effectLst/>
                        <a:latin typeface="Calibri"/>
                        <a:ea typeface="Calibri"/>
                        <a:cs typeface="Times New Roman"/>
                      </a:endParaRPr>
                    </a:p>
                  </a:txBody>
                  <a:tcPr marL="68580" marR="68580" marT="0" marB="0"/>
                </a:tc>
                <a:tc>
                  <a:txBody>
                    <a:bodyPr/>
                    <a:lstStyle/>
                    <a:p>
                      <a:pPr>
                        <a:lnSpc>
                          <a:spcPct val="115000"/>
                        </a:lnSpc>
                        <a:spcAft>
                          <a:spcPts val="0"/>
                        </a:spcAft>
                      </a:pPr>
                      <a:r>
                        <a:rPr lang="ru-RU" sz="1600" spc="15" dirty="0">
                          <a:effectLst/>
                        </a:rPr>
                        <a:t>Симпатии автора на стороне героя, который…</a:t>
                      </a:r>
                      <a:endParaRPr lang="ru-RU"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20132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rmAutofit fontScale="90000"/>
          </a:bodyPr>
          <a:lstStyle/>
          <a:p>
            <a:pPr lvl="0"/>
            <a:r>
              <a:rPr lang="ru-RU" sz="4000" dirty="0">
                <a:solidFill>
                  <a:srgbClr val="1A1A1A"/>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Пояснение к примерам</a:t>
            </a:r>
            <a:r>
              <a:rPr lang="ru-RU" sz="5300" dirty="0">
                <a:effectLst>
                  <a:outerShdw blurRad="38100" dist="38100" dir="2700000" algn="tl">
                    <a:srgbClr val="000000">
                      <a:alpha val="43137"/>
                    </a:srgbClr>
                  </a:outerShdw>
                </a:effectLst>
                <a:latin typeface="Times New Roman" pitchFamily="18" charset="0"/>
                <a:cs typeface="Times New Roman" pitchFamily="18" charset="0"/>
              </a:rPr>
              <a:t/>
            </a:r>
            <a:br>
              <a:rPr lang="ru-RU" sz="5300" dirty="0">
                <a:effectLst>
                  <a:outerShdw blurRad="38100" dist="38100" dir="2700000" algn="tl">
                    <a:srgbClr val="000000">
                      <a:alpha val="43137"/>
                    </a:srgbClr>
                  </a:outerShdw>
                </a:effectLst>
                <a:latin typeface="Times New Roman" pitchFamily="18" charset="0"/>
                <a:cs typeface="Times New Roman" pitchFamily="18" charset="0"/>
              </a:rPr>
            </a:b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354096550"/>
              </p:ext>
            </p:extLst>
          </p:nvPr>
        </p:nvGraphicFramePr>
        <p:xfrm>
          <a:off x="179512" y="1340766"/>
          <a:ext cx="8784976" cy="4592451"/>
        </p:xfrm>
        <a:graphic>
          <a:graphicData uri="http://schemas.openxmlformats.org/drawingml/2006/table">
            <a:tbl>
              <a:tblPr firstRow="1" firstCol="1" bandRow="1">
                <a:tableStyleId>{5C22544A-7EE6-4342-B048-85BDC9FD1C3A}</a:tableStyleId>
              </a:tblPr>
              <a:tblGrid>
                <a:gridCol w="4392077"/>
                <a:gridCol w="4392899"/>
              </a:tblGrid>
              <a:tr h="396895">
                <a:tc>
                  <a:txBody>
                    <a:bodyPr/>
                    <a:lstStyle/>
                    <a:p>
                      <a:pPr algn="ctr">
                        <a:lnSpc>
                          <a:spcPct val="115000"/>
                        </a:lnSpc>
                        <a:spcAft>
                          <a:spcPts val="0"/>
                        </a:spcAft>
                      </a:pPr>
                      <a:r>
                        <a:rPr lang="ru-RU" sz="1800" u="sng" spc="15" dirty="0">
                          <a:effectLst/>
                        </a:rPr>
                        <a:t>Публицистический текст</a:t>
                      </a:r>
                      <a:endParaRPr lang="ru-RU" sz="1600" u="sng"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800" u="sng" spc="15" dirty="0">
                          <a:effectLst/>
                        </a:rPr>
                        <a:t>Художественный текст</a:t>
                      </a:r>
                      <a:endParaRPr lang="ru-RU" sz="1600" u="sng" dirty="0">
                        <a:effectLst/>
                        <a:latin typeface="Calibri"/>
                        <a:ea typeface="Calibri"/>
                        <a:cs typeface="Times New Roman"/>
                      </a:endParaRPr>
                    </a:p>
                  </a:txBody>
                  <a:tcPr marL="68580" marR="68580" marT="0" marB="0"/>
                </a:tc>
              </a:tr>
              <a:tr h="818454">
                <a:tc>
                  <a:txBody>
                    <a:bodyPr/>
                    <a:lstStyle/>
                    <a:p>
                      <a:pPr>
                        <a:lnSpc>
                          <a:spcPct val="115000"/>
                        </a:lnSpc>
                        <a:spcAft>
                          <a:spcPts val="0"/>
                        </a:spcAft>
                      </a:pPr>
                      <a:r>
                        <a:rPr lang="ru-RU" sz="1800" spc="15" dirty="0">
                          <a:effectLst/>
                        </a:rPr>
                        <a:t>Писатель хочет сказать, что…</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Автор не случайно обращает наше внимание на…</a:t>
                      </a:r>
                      <a:endParaRPr lang="ru-RU" sz="1600" dirty="0">
                        <a:effectLst/>
                        <a:latin typeface="Calibri"/>
                        <a:ea typeface="Calibri"/>
                        <a:cs typeface="Times New Roman"/>
                      </a:endParaRPr>
                    </a:p>
                  </a:txBody>
                  <a:tcPr marL="68580" marR="68580" marT="0" marB="0"/>
                </a:tc>
              </a:tr>
              <a:tr h="396895">
                <a:tc>
                  <a:txBody>
                    <a:bodyPr/>
                    <a:lstStyle/>
                    <a:p>
                      <a:pPr>
                        <a:lnSpc>
                          <a:spcPct val="115000"/>
                        </a:lnSpc>
                        <a:spcAft>
                          <a:spcPts val="0"/>
                        </a:spcAft>
                      </a:pPr>
                      <a:r>
                        <a:rPr lang="ru-RU" sz="1800" spc="15" dirty="0">
                          <a:effectLst/>
                        </a:rPr>
                        <a:t>Этот пример показывает, что…</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a:effectLst/>
                        </a:rPr>
                        <a:t>Поступок героя показывает, что...</a:t>
                      </a:r>
                      <a:endParaRPr lang="ru-RU" sz="1600">
                        <a:effectLst/>
                        <a:latin typeface="Calibri"/>
                        <a:ea typeface="Calibri"/>
                        <a:cs typeface="Times New Roman"/>
                      </a:endParaRPr>
                    </a:p>
                  </a:txBody>
                  <a:tcPr marL="68580" marR="68580" marT="0" marB="0"/>
                </a:tc>
              </a:tr>
              <a:tr h="396895">
                <a:tc>
                  <a:txBody>
                    <a:bodyPr/>
                    <a:lstStyle/>
                    <a:p>
                      <a:pPr>
                        <a:lnSpc>
                          <a:spcPct val="115000"/>
                        </a:lnSpc>
                        <a:spcAft>
                          <a:spcPts val="0"/>
                        </a:spcAft>
                      </a:pPr>
                      <a:r>
                        <a:rPr lang="ru-RU" sz="1800" spc="15" dirty="0">
                          <a:effectLst/>
                        </a:rPr>
                        <a:t>Смысл этого высказывания в том, что…</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a:effectLst/>
                        </a:rPr>
                        <a:t>Слова (мысли) героя позволяют понять….</a:t>
                      </a:r>
                      <a:endParaRPr lang="ru-RU" sz="1600">
                        <a:effectLst/>
                        <a:latin typeface="Calibri"/>
                        <a:ea typeface="Calibri"/>
                        <a:cs typeface="Times New Roman"/>
                      </a:endParaRPr>
                    </a:p>
                  </a:txBody>
                  <a:tcPr marL="68580" marR="68580" marT="0" marB="0"/>
                </a:tc>
              </a:tr>
              <a:tr h="818454">
                <a:tc>
                  <a:txBody>
                    <a:bodyPr/>
                    <a:lstStyle/>
                    <a:p>
                      <a:pPr>
                        <a:lnSpc>
                          <a:spcPct val="115000"/>
                        </a:lnSpc>
                        <a:spcAft>
                          <a:spcPts val="0"/>
                        </a:spcAft>
                      </a:pPr>
                      <a:r>
                        <a:rPr lang="ru-RU" sz="1800" spc="15" dirty="0">
                          <a:effectLst/>
                        </a:rPr>
                        <a:t>Эти слова убедительно доказывают, что…</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a:effectLst/>
                        </a:rPr>
                        <a:t>Я думаю, описанная ситуация заслуживает особого внимания, потому что…</a:t>
                      </a:r>
                      <a:endParaRPr lang="ru-RU" sz="1600">
                        <a:effectLst/>
                        <a:latin typeface="Calibri"/>
                        <a:ea typeface="Calibri"/>
                        <a:cs typeface="Times New Roman"/>
                      </a:endParaRPr>
                    </a:p>
                  </a:txBody>
                  <a:tcPr marL="68580" marR="68580" marT="0" marB="0"/>
                </a:tc>
              </a:tr>
              <a:tr h="818454">
                <a:tc>
                  <a:txBody>
                    <a:bodyPr/>
                    <a:lstStyle/>
                    <a:p>
                      <a:pPr>
                        <a:lnSpc>
                          <a:spcPct val="115000"/>
                        </a:lnSpc>
                        <a:spcAft>
                          <a:spcPts val="0"/>
                        </a:spcAft>
                      </a:pPr>
                      <a:r>
                        <a:rPr lang="ru-RU" sz="1800" spc="15" dirty="0">
                          <a:effectLst/>
                        </a:rPr>
                        <a:t>Я думаю, этим примером автор хотел показать…</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Эти события автор описывает, чтобы…</a:t>
                      </a:r>
                      <a:endParaRPr lang="ru-RU" sz="1600" dirty="0">
                        <a:effectLst/>
                        <a:latin typeface="Calibri"/>
                        <a:ea typeface="Calibri"/>
                        <a:cs typeface="Times New Roman"/>
                      </a:endParaRPr>
                    </a:p>
                  </a:txBody>
                  <a:tcPr marL="68580" marR="68580" marT="0" marB="0"/>
                </a:tc>
              </a:tr>
              <a:tr h="818454">
                <a:tc>
                  <a:txBody>
                    <a:bodyPr/>
                    <a:lstStyle/>
                    <a:p>
                      <a:pPr>
                        <a:lnSpc>
                          <a:spcPct val="115000"/>
                        </a:lnSpc>
                        <a:spcAft>
                          <a:spcPts val="0"/>
                        </a:spcAft>
                      </a:pPr>
                      <a:r>
                        <a:rPr lang="ru-RU" sz="1800" spc="15">
                          <a:effectLst/>
                        </a:rPr>
                        <a:t>Приведённые слова содержат глубокий смысл…</a:t>
                      </a:r>
                      <a:endParaRPr lang="ru-RU" sz="160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 </a:t>
                      </a:r>
                      <a:endParaRPr lang="ru-RU" sz="16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00432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sz="4000" dirty="0">
                <a:solidFill>
                  <a:srgbClr val="1A1A1A"/>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Смысловая связь между примерами</a:t>
            </a:r>
            <a:r>
              <a:rPr lang="ru-RU" sz="5300" dirty="0">
                <a:effectLst>
                  <a:outerShdw blurRad="38100" dist="38100" dir="2700000" algn="tl">
                    <a:srgbClr val="000000">
                      <a:alpha val="43137"/>
                    </a:srgbClr>
                  </a:outerShdw>
                </a:effectLst>
                <a:latin typeface="Times New Roman" pitchFamily="18" charset="0"/>
                <a:cs typeface="Times New Roman" pitchFamily="18" charset="0"/>
              </a:rPr>
              <a:t/>
            </a:r>
            <a:br>
              <a:rPr lang="ru-RU" sz="5300" dirty="0">
                <a:effectLst>
                  <a:outerShdw blurRad="38100" dist="38100" dir="2700000" algn="tl">
                    <a:srgbClr val="000000">
                      <a:alpha val="43137"/>
                    </a:srgbClr>
                  </a:outerShdw>
                </a:effectLst>
                <a:latin typeface="Times New Roman" pitchFamily="18" charset="0"/>
                <a:cs typeface="Times New Roman" pitchFamily="18" charset="0"/>
              </a:rPr>
            </a:b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610421271"/>
              </p:ext>
            </p:extLst>
          </p:nvPr>
        </p:nvGraphicFramePr>
        <p:xfrm>
          <a:off x="251520" y="1556791"/>
          <a:ext cx="8712968" cy="4664934"/>
        </p:xfrm>
        <a:graphic>
          <a:graphicData uri="http://schemas.openxmlformats.org/drawingml/2006/table">
            <a:tbl>
              <a:tblPr firstRow="1" firstCol="1" bandRow="1">
                <a:tableStyleId>{5C22544A-7EE6-4342-B048-85BDC9FD1C3A}</a:tableStyleId>
              </a:tblPr>
              <a:tblGrid>
                <a:gridCol w="2747215"/>
                <a:gridCol w="5965753"/>
              </a:tblGrid>
              <a:tr h="428594">
                <a:tc>
                  <a:txBody>
                    <a:bodyPr/>
                    <a:lstStyle/>
                    <a:p>
                      <a:pPr algn="ctr">
                        <a:lnSpc>
                          <a:spcPct val="115000"/>
                        </a:lnSpc>
                        <a:spcAft>
                          <a:spcPts val="0"/>
                        </a:spcAft>
                      </a:pPr>
                      <a:r>
                        <a:rPr lang="ru-RU" sz="2000" u="sng" spc="15" dirty="0">
                          <a:effectLst/>
                        </a:rPr>
                        <a:t>Смысловые отношения</a:t>
                      </a:r>
                      <a:endParaRPr lang="ru-RU" sz="1800" u="sng"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2000" u="sng" spc="15" dirty="0">
                          <a:effectLst/>
                        </a:rPr>
                        <a:t>Типовые конструкции</a:t>
                      </a:r>
                      <a:endParaRPr lang="ru-RU" sz="1800" u="sng" dirty="0">
                        <a:effectLst/>
                        <a:latin typeface="Calibri"/>
                        <a:ea typeface="Calibri"/>
                        <a:cs typeface="Times New Roman"/>
                      </a:endParaRPr>
                    </a:p>
                  </a:txBody>
                  <a:tcPr marL="68580" marR="68580" marT="0" marB="0"/>
                </a:tc>
              </a:tr>
              <a:tr h="883825">
                <a:tc>
                  <a:txBody>
                    <a:bodyPr/>
                    <a:lstStyle/>
                    <a:p>
                      <a:pPr>
                        <a:lnSpc>
                          <a:spcPct val="115000"/>
                        </a:lnSpc>
                        <a:spcAft>
                          <a:spcPts val="0"/>
                        </a:spcAft>
                      </a:pPr>
                      <a:r>
                        <a:rPr lang="ru-RU" sz="1800" spc="15" dirty="0">
                          <a:effectLst/>
                        </a:rPr>
                        <a:t>Противопоставление</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Противопоставляя эти примеры (этих героев), автор показывает…</a:t>
                      </a:r>
                      <a:endParaRPr lang="ru-RU" sz="1600" dirty="0">
                        <a:effectLst/>
                        <a:latin typeface="Calibri"/>
                        <a:ea typeface="Calibri"/>
                        <a:cs typeface="Times New Roman"/>
                      </a:endParaRPr>
                    </a:p>
                  </a:txBody>
                  <a:tcPr marL="68580" marR="68580" marT="0" marB="0"/>
                </a:tc>
              </a:tr>
              <a:tr h="883825">
                <a:tc>
                  <a:txBody>
                    <a:bodyPr/>
                    <a:lstStyle/>
                    <a:p>
                      <a:pPr>
                        <a:lnSpc>
                          <a:spcPct val="115000"/>
                        </a:lnSpc>
                        <a:spcAft>
                          <a:spcPts val="0"/>
                        </a:spcAft>
                      </a:pPr>
                      <a:r>
                        <a:rPr lang="ru-RU" sz="1800" spc="15" dirty="0">
                          <a:effectLst/>
                        </a:rPr>
                        <a:t>Сравнение, сопоставление</a:t>
                      </a:r>
                      <a:endParaRPr lang="ru-RU" sz="16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a:effectLst/>
                        </a:rPr>
                        <a:t>Сравнивая эти примеры (точки зрения, героев), мы можем увидеть…</a:t>
                      </a:r>
                      <a:endParaRPr lang="ru-RU" sz="1600">
                        <a:effectLst/>
                        <a:latin typeface="Calibri"/>
                        <a:ea typeface="Calibri"/>
                        <a:cs typeface="Times New Roman"/>
                      </a:endParaRPr>
                    </a:p>
                  </a:txBody>
                  <a:tcPr marL="68580" marR="68580" marT="0" marB="0"/>
                </a:tc>
              </a:tr>
              <a:tr h="883825">
                <a:tc>
                  <a:txBody>
                    <a:bodyPr/>
                    <a:lstStyle/>
                    <a:p>
                      <a:pPr>
                        <a:lnSpc>
                          <a:spcPct val="115000"/>
                        </a:lnSpc>
                        <a:spcAft>
                          <a:spcPts val="0"/>
                        </a:spcAft>
                      </a:pPr>
                      <a:r>
                        <a:rPr lang="ru-RU" sz="1800" spc="15">
                          <a:effectLst/>
                        </a:rPr>
                        <a:t>Причины</a:t>
                      </a:r>
                      <a:endParaRPr lang="ru-RU" sz="160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Что стало причиной этих событий (поступков героя)? Об этом автор пишет далее.</a:t>
                      </a:r>
                      <a:endParaRPr lang="ru-RU" sz="1600" dirty="0">
                        <a:effectLst/>
                        <a:latin typeface="Calibri"/>
                        <a:ea typeface="Calibri"/>
                        <a:cs typeface="Times New Roman"/>
                      </a:endParaRPr>
                    </a:p>
                  </a:txBody>
                  <a:tcPr marL="68580" marR="68580" marT="0" marB="0"/>
                </a:tc>
              </a:tr>
              <a:tr h="428594">
                <a:tc>
                  <a:txBody>
                    <a:bodyPr/>
                    <a:lstStyle/>
                    <a:p>
                      <a:pPr>
                        <a:lnSpc>
                          <a:spcPct val="115000"/>
                        </a:lnSpc>
                        <a:spcAft>
                          <a:spcPts val="0"/>
                        </a:spcAft>
                      </a:pPr>
                      <a:r>
                        <a:rPr lang="ru-RU" sz="1800" spc="15">
                          <a:effectLst/>
                        </a:rPr>
                        <a:t>Следствие, вывод</a:t>
                      </a:r>
                      <a:endParaRPr lang="ru-RU" sz="160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Это рассуждение приводит автора к выводу о том, что…</a:t>
                      </a:r>
                      <a:endParaRPr lang="ru-RU" sz="1600" dirty="0">
                        <a:effectLst/>
                        <a:latin typeface="Calibri"/>
                        <a:ea typeface="Calibri"/>
                        <a:cs typeface="Times New Roman"/>
                      </a:endParaRPr>
                    </a:p>
                  </a:txBody>
                  <a:tcPr marL="68580" marR="68580" marT="0" marB="0"/>
                </a:tc>
              </a:tr>
              <a:tr h="883825">
                <a:tc>
                  <a:txBody>
                    <a:bodyPr/>
                    <a:lstStyle/>
                    <a:p>
                      <a:pPr>
                        <a:lnSpc>
                          <a:spcPct val="115000"/>
                        </a:lnSpc>
                        <a:spcAft>
                          <a:spcPts val="0"/>
                        </a:spcAft>
                      </a:pPr>
                      <a:r>
                        <a:rPr lang="ru-RU" sz="1800" spc="15">
                          <a:effectLst/>
                        </a:rPr>
                        <a:t>Уступка</a:t>
                      </a:r>
                      <a:endParaRPr lang="ru-RU" sz="1600">
                        <a:effectLst/>
                        <a:latin typeface="Calibri"/>
                        <a:ea typeface="Calibri"/>
                        <a:cs typeface="Times New Roman"/>
                      </a:endParaRPr>
                    </a:p>
                  </a:txBody>
                  <a:tcPr marL="68580" marR="68580" marT="0" marB="0"/>
                </a:tc>
                <a:tc>
                  <a:txBody>
                    <a:bodyPr/>
                    <a:lstStyle/>
                    <a:p>
                      <a:pPr>
                        <a:lnSpc>
                          <a:spcPct val="115000"/>
                        </a:lnSpc>
                        <a:spcAft>
                          <a:spcPts val="0"/>
                        </a:spcAft>
                      </a:pPr>
                      <a:r>
                        <a:rPr lang="ru-RU" sz="1800" spc="15" dirty="0">
                          <a:effectLst/>
                        </a:rPr>
                        <a:t>Несмотря на то что все убеждены в правильности…,герой (автор) думает иначе.</a:t>
                      </a:r>
                      <a:endParaRPr lang="ru-RU" sz="16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065515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Комментарий </a:t>
            </a:r>
            <a:br>
              <a:rPr lang="ru-RU" b="1" dirty="0" smtClean="0">
                <a:effectLst>
                  <a:outerShdw blurRad="38100" dist="38100" dir="2700000" algn="tl">
                    <a:srgbClr val="000000">
                      <a:alpha val="43137"/>
                    </a:srgbClr>
                  </a:outerShdw>
                </a:effectLst>
                <a:latin typeface="Times New Roman" pitchFamily="18" charset="0"/>
                <a:cs typeface="Times New Roman" pitchFamily="18" charset="0"/>
              </a:rPr>
            </a:b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в сочинении ЕГЭ-2019</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97600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a:latin typeface="Times New Roman" pitchFamily="18" charset="0"/>
                <a:cs typeface="Times New Roman" pitchFamily="18" charset="0"/>
              </a:rPr>
              <a:t>В сочинении ЕГЭ-2019 комментарий – это последовательный, логичный анализ текста с обязательным указанием на конкретные ситуации из текста или на конкретные размышления автора. </a:t>
            </a:r>
          </a:p>
        </p:txBody>
      </p:sp>
    </p:spTree>
    <p:extLst>
      <p:ext uri="{BB962C8B-B14F-4D97-AF65-F5344CB8AC3E}">
        <p14:creationId xmlns:p14="http://schemas.microsoft.com/office/powerpoint/2010/main" val="3600022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b="1" dirty="0">
                <a:effectLst>
                  <a:outerShdw blurRad="38100" dist="38100" dir="2700000" algn="tl">
                    <a:srgbClr val="000000">
                      <a:alpha val="43137"/>
                    </a:srgbClr>
                  </a:outerShdw>
                </a:effectLst>
                <a:latin typeface="Times New Roman" pitchFamily="18" charset="0"/>
                <a:cs typeface="Times New Roman" pitchFamily="18" charset="0"/>
              </a:rPr>
              <a:t>Структура комментария:</a:t>
            </a:r>
            <a:br>
              <a:rPr lang="ru-RU" b="1" dirty="0">
                <a:effectLst>
                  <a:outerShdw blurRad="38100" dist="38100" dir="2700000" algn="tl">
                    <a:srgbClr val="000000">
                      <a:alpha val="43137"/>
                    </a:srgbClr>
                  </a:outerShdw>
                </a:effectLst>
                <a:latin typeface="Times New Roman" pitchFamily="18" charset="0"/>
                <a:cs typeface="Times New Roman" pitchFamily="18" charset="0"/>
              </a:rPr>
            </a:b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p:txBody>
          <a:bodyPr/>
          <a:lstStyle/>
          <a:p>
            <a:pPr marL="0" indent="0">
              <a:buNone/>
            </a:pPr>
            <a:endParaRPr lang="ru-RU" dirty="0">
              <a:latin typeface="Times New Roman" pitchFamily="18" charset="0"/>
              <a:cs typeface="Times New Roman" pitchFamily="18" charset="0"/>
            </a:endParaRPr>
          </a:p>
          <a:p>
            <a:pPr marL="0" indent="0">
              <a:buNone/>
            </a:pPr>
            <a:r>
              <a:rPr lang="ru-RU" dirty="0">
                <a:latin typeface="Times New Roman" pitchFamily="18" charset="0"/>
                <a:cs typeface="Times New Roman" pitchFamily="18" charset="0"/>
              </a:rPr>
              <a:t>1)Пример-иллюстрация из текста</a:t>
            </a:r>
          </a:p>
          <a:p>
            <a:pPr marL="0" indent="0">
              <a:buNone/>
            </a:pPr>
            <a:r>
              <a:rPr lang="ru-RU" dirty="0">
                <a:latin typeface="Times New Roman" pitchFamily="18" charset="0"/>
                <a:cs typeface="Times New Roman" pitchFamily="18" charset="0"/>
              </a:rPr>
              <a:t>2)Пояснение примера</a:t>
            </a:r>
          </a:p>
          <a:p>
            <a:pPr marL="0" indent="0">
              <a:buNone/>
            </a:pPr>
            <a:r>
              <a:rPr lang="ru-RU" dirty="0">
                <a:latin typeface="Times New Roman" pitchFamily="18" charset="0"/>
                <a:cs typeface="Times New Roman" pitchFamily="18" charset="0"/>
              </a:rPr>
              <a:t>3)Смысловая связь между примерами.</a:t>
            </a:r>
          </a:p>
          <a:p>
            <a:pPr marL="0" indent="0">
              <a:buNone/>
            </a:pPr>
            <a:r>
              <a:rPr lang="ru-RU" dirty="0">
                <a:latin typeface="Times New Roman" pitchFamily="18" charset="0"/>
                <a:cs typeface="Times New Roman" pitchFamily="18" charset="0"/>
              </a:rPr>
              <a:t>4)Пример-иллюстрация из текста</a:t>
            </a:r>
          </a:p>
          <a:p>
            <a:pPr marL="0" indent="0">
              <a:buNone/>
            </a:pPr>
            <a:r>
              <a:rPr lang="ru-RU" dirty="0">
                <a:latin typeface="Times New Roman" pitchFamily="18" charset="0"/>
                <a:cs typeface="Times New Roman" pitchFamily="18" charset="0"/>
              </a:rPr>
              <a:t>5)Пояснение</a:t>
            </a:r>
          </a:p>
          <a:p>
            <a:pPr marL="0" indent="0">
              <a:buNone/>
            </a:pPr>
            <a:endParaRPr lang="ru-RU" dirty="0"/>
          </a:p>
        </p:txBody>
      </p:sp>
    </p:spTree>
    <p:extLst>
      <p:ext uri="{BB962C8B-B14F-4D97-AF65-F5344CB8AC3E}">
        <p14:creationId xmlns:p14="http://schemas.microsoft.com/office/powerpoint/2010/main" val="692527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effectLst>
                  <a:outerShdw blurRad="38100" dist="38100" dir="2700000" algn="tl">
                    <a:srgbClr val="000000">
                      <a:alpha val="43137"/>
                    </a:srgbClr>
                  </a:outerShdw>
                </a:effectLst>
                <a:latin typeface="Times New Roman" pitchFamily="18" charset="0"/>
                <a:cs typeface="Times New Roman" pitchFamily="18" charset="0"/>
              </a:rPr>
              <a:t>Оценка комментария </a:t>
            </a:r>
            <a:endParaRPr lang="ru-RU" dirty="0"/>
          </a:p>
        </p:txBody>
      </p:sp>
      <p:sp>
        <p:nvSpPr>
          <p:cNvPr id="4" name="Объект 3"/>
          <p:cNvSpPr>
            <a:spLocks noGrp="1"/>
          </p:cNvSpPr>
          <p:nvPr>
            <p:ph sz="half" idx="2"/>
          </p:nvPr>
        </p:nvSpPr>
        <p:spPr>
          <a:xfrm>
            <a:off x="539552" y="4509120"/>
            <a:ext cx="8280920" cy="1872208"/>
          </a:xfrm>
        </p:spPr>
        <p:txBody>
          <a:bodyPr>
            <a:normAutofit fontScale="85000" lnSpcReduction="20000"/>
          </a:bodyPr>
          <a:lstStyle/>
          <a:p>
            <a:pPr marL="0" indent="0">
              <a:buNone/>
            </a:pPr>
            <a:r>
              <a:rPr lang="ru-RU" b="1" dirty="0">
                <a:latin typeface="Times New Roman" pitchFamily="18" charset="0"/>
                <a:cs typeface="Times New Roman" pitchFamily="18" charset="0"/>
              </a:rPr>
              <a:t>0 баллов можно получить:</a:t>
            </a:r>
            <a:br>
              <a:rPr lang="ru-RU" b="1" dirty="0">
                <a:latin typeface="Times New Roman" pitchFamily="18" charset="0"/>
                <a:cs typeface="Times New Roman" pitchFamily="18" charset="0"/>
              </a:rPr>
            </a:b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-если комментарий не написан вообще</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-если комментарий написан БЕЗ ОПОРЫ на текст</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-если в комментарии присутствуют фактические ошибки (1 и более)</a:t>
            </a:r>
            <a:endParaRPr lang="ru-RU" dirty="0"/>
          </a:p>
        </p:txBody>
      </p:sp>
      <p:pic>
        <p:nvPicPr>
          <p:cNvPr id="205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8136904"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8167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346050"/>
          </a:xfrm>
        </p:spPr>
        <p:txBody>
          <a:bodyPr>
            <a:noAutofit/>
          </a:bodyPr>
          <a:lstStyle/>
          <a:p>
            <a:r>
              <a:rPr lang="ru-RU" sz="3200" dirty="0" smtClean="0">
                <a:effectLst>
                  <a:outerShdw blurRad="38100" dist="38100" dir="2700000" algn="tl">
                    <a:srgbClr val="000000">
                      <a:alpha val="43137"/>
                    </a:srgbClr>
                  </a:outerShdw>
                </a:effectLst>
                <a:latin typeface="Times New Roman" pitchFamily="18" charset="0"/>
                <a:cs typeface="Times New Roman" pitchFamily="18" charset="0"/>
              </a:rPr>
              <a:t>Пример текста</a:t>
            </a:r>
            <a:endParaRPr lang="ru-RU" sz="32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07504" y="476672"/>
            <a:ext cx="8928992" cy="6264696"/>
          </a:xfrm>
        </p:spPr>
        <p:txBody>
          <a:bodyPr>
            <a:normAutofit fontScale="25000" lnSpcReduction="20000"/>
          </a:bodyPr>
          <a:lstStyle/>
          <a:p>
            <a:pPr marL="0" indent="0">
              <a:buNone/>
            </a:pPr>
            <a:r>
              <a:rPr lang="ru-RU" sz="6000" dirty="0" smtClean="0">
                <a:latin typeface="Times New Roman" pitchFamily="18" charset="0"/>
                <a:cs typeface="Times New Roman" pitchFamily="18" charset="0"/>
              </a:rPr>
              <a:t>       (</a:t>
            </a:r>
            <a:r>
              <a:rPr lang="ru-RU" sz="6000" dirty="0">
                <a:latin typeface="Times New Roman" pitchFamily="18" charset="0"/>
                <a:cs typeface="Times New Roman" pitchFamily="18" charset="0"/>
              </a:rPr>
              <a:t>1)Мальчики и девочки в свои семнадцать лет сейчас почти всегда выглядят как взрослые «дяди» и «тёти», а чуть копни глубже - часто ну такая неподготовленность к взрослой жизни: безответственность (неумение и нежелание отвечать за свои поступки), пассивность, чёрствость, бездушие... </a:t>
            </a:r>
          </a:p>
          <a:p>
            <a:pPr marL="0" indent="0">
              <a:buNone/>
            </a:pPr>
            <a:r>
              <a:rPr lang="ru-RU" sz="6000" dirty="0" smtClean="0">
                <a:latin typeface="Times New Roman" pitchFamily="18" charset="0"/>
                <a:cs typeface="Times New Roman" pitchFamily="18" charset="0"/>
              </a:rPr>
              <a:t>       (</a:t>
            </a:r>
            <a:r>
              <a:rPr lang="ru-RU" sz="6000" dirty="0">
                <a:latin typeface="Times New Roman" pitchFamily="18" charset="0"/>
                <a:cs typeface="Times New Roman" pitchFamily="18" charset="0"/>
              </a:rPr>
              <a:t>2)Но откуда всё это вдруг берётся? (3)Да и берётся ли вдруг? </a:t>
            </a:r>
          </a:p>
          <a:p>
            <a:pPr marL="0" indent="0">
              <a:buNone/>
            </a:pPr>
            <a:r>
              <a:rPr lang="ru-RU" sz="6000" dirty="0" smtClean="0">
                <a:latin typeface="Times New Roman" pitchFamily="18" charset="0"/>
                <a:cs typeface="Times New Roman" pitchFamily="18" charset="0"/>
              </a:rPr>
              <a:t>       (</a:t>
            </a:r>
            <a:r>
              <a:rPr lang="ru-RU" sz="6000" dirty="0">
                <a:latin typeface="Times New Roman" pitchFamily="18" charset="0"/>
                <a:cs typeface="Times New Roman" pitchFamily="18" charset="0"/>
              </a:rPr>
              <a:t>4)Часто приходится слышать: современная молодёжь горя не видела... (5)И это ставится чуть ли не в упрёк. (6)А разве только при виде горя люди становятся добрее? (7)Разве не радом с прекрасными бабушками, дедушками, мамами, папами, не рядом с прекрасными близкими людьми вырастают эти носители чёрствости, бездушия, у которых доброта есть где-то внутри и у которых она часто в зачаточном состоянии? (8)Будет ли она со временем развиваться? (9)И не пытались ли родные своими делами отгородиться от подростка, как бы говоря: вот тебе всё, что необходимо, вот одежда, обувь, еда, вот тебе деньги, - только будь таким, каким мы хотим тебя видеть, и не причиняй нам хлопот... </a:t>
            </a:r>
          </a:p>
          <a:p>
            <a:pPr marL="0" indent="0">
              <a:buNone/>
            </a:pPr>
            <a:r>
              <a:rPr lang="ru-RU" sz="6000" dirty="0">
                <a:latin typeface="Times New Roman" pitchFamily="18" charset="0"/>
                <a:cs typeface="Times New Roman" pitchFamily="18" charset="0"/>
              </a:rPr>
              <a:t>(10)Разве может возвысить человека такое «добро» - сначала отправить учиться своё чадо в «престижную» школу, «престижный» вуз, а отдыхать только на «престижный» курорт, а потом напоминать об этом при каждом удобном и неудобном случае? (11)Вот, мол, бери, пользуйся, но помни... (12)Вряд ли такое «добро» сделает добрее. (13)Скорее будет наоборот. </a:t>
            </a:r>
          </a:p>
          <a:p>
            <a:pPr marL="0" indent="0">
              <a:buNone/>
            </a:pPr>
            <a:r>
              <a:rPr lang="ru-RU" sz="6000" dirty="0" smtClean="0">
                <a:latin typeface="Times New Roman" pitchFamily="18" charset="0"/>
                <a:cs typeface="Times New Roman" pitchFamily="18" charset="0"/>
              </a:rPr>
              <a:t>       (</a:t>
            </a:r>
            <a:r>
              <a:rPr lang="ru-RU" sz="6000" dirty="0">
                <a:latin typeface="Times New Roman" pitchFamily="18" charset="0"/>
                <a:cs typeface="Times New Roman" pitchFamily="18" charset="0"/>
              </a:rPr>
              <a:t>14)И ещё. (15)Дети получают в школах, «престижных» и обычных, необходимые знания: по математике, физике, литературе -много всего. (16)Детей учат музыке, рисованию. (17)Дети занимаются спортом - их учат быть сильными, красивыми. (18)А вот доброте, сочувствию (умению вместе чувствовать, сопереживать), такту, ответственности, наконец, могут научить только близкие люди. (19)Не формально близкие, а те, кому веришь безоговорочно, кто понимает тебя, кто не только хочет видеть тебя настоящим Человеком, но и растит в тебе этого Человека. </a:t>
            </a:r>
          </a:p>
          <a:p>
            <a:pPr marL="0" indent="0">
              <a:buNone/>
            </a:pPr>
            <a:r>
              <a:rPr lang="ru-RU" sz="6000" dirty="0" smtClean="0">
                <a:latin typeface="Times New Roman" pitchFamily="18" charset="0"/>
                <a:cs typeface="Times New Roman" pitchFamily="18" charset="0"/>
              </a:rPr>
              <a:t>       (</a:t>
            </a:r>
            <a:r>
              <a:rPr lang="ru-RU" sz="6000" dirty="0">
                <a:latin typeface="Times New Roman" pitchFamily="18" charset="0"/>
                <a:cs typeface="Times New Roman" pitchFamily="18" charset="0"/>
              </a:rPr>
              <a:t>20)...Однажды мой сын спросил у одного из своих друзей, почему его мама не попыталась устроить свою личную жизнь. (21)Тот чуть ли не возмущённо ответил: «Но у неё есть я!..» (22)Он принимал как должное то, что его молодая, красивая, добрая мама не имеет права ни на какую больше жизнь, кроме заботы о нём, тревоги за него. (23)Сейчас, спустя десять лет, друг сына уже женат, у него своя семья, своя, отдельная от матери, жизнь. (24)Он получил от близкого человека всё, что ему было нужно. (25)Но оправдана ли была та материнская жертва? (26)Он никогда об этом не задумывался. (27)Его этому не научили. (28)Страшно, когда человек остаётся в душевном одиночестве. (29)Почему-то, когда нет веры в кого-то одного, когда нет близкого умного друга, постепенно теряешь веру в остальных людей. (ЗО)Подростку, который остаётся в одиночестве, ещё тяжелее. (31)Может быть, он не будет злым, жестоким. (32)Но и добрым он не будет</a:t>
            </a:r>
            <a:r>
              <a:rPr lang="ru-RU" sz="6000" dirty="0" smtClean="0">
                <a:latin typeface="Times New Roman" pitchFamily="18" charset="0"/>
                <a:cs typeface="Times New Roman" pitchFamily="18" charset="0"/>
              </a:rPr>
              <a:t>.   </a:t>
            </a:r>
          </a:p>
          <a:p>
            <a:pPr marL="0" indent="0" algn="r">
              <a:buNone/>
            </a:pPr>
            <a:r>
              <a:rPr lang="ru-RU" sz="6000" dirty="0">
                <a:latin typeface="Times New Roman" pitchFamily="18" charset="0"/>
                <a:cs typeface="Times New Roman" pitchFamily="18" charset="0"/>
              </a:rPr>
              <a:t> </a:t>
            </a:r>
            <a:r>
              <a:rPr lang="ru-RU" sz="6000" dirty="0" smtClean="0">
                <a:latin typeface="Times New Roman" pitchFamily="18" charset="0"/>
                <a:cs typeface="Times New Roman" pitchFamily="18" charset="0"/>
              </a:rPr>
              <a:t>                                                                                     (Альберт Анатольевич </a:t>
            </a:r>
            <a:r>
              <a:rPr lang="ru-RU" sz="6000" dirty="0" err="1" smtClean="0">
                <a:latin typeface="Times New Roman" pitchFamily="18" charset="0"/>
                <a:cs typeface="Times New Roman" pitchFamily="18" charset="0"/>
              </a:rPr>
              <a:t>Лиханов</a:t>
            </a:r>
            <a:r>
              <a:rPr lang="ru-RU" sz="6000" dirty="0" smtClean="0">
                <a:latin typeface="Times New Roman" pitchFamily="18" charset="0"/>
                <a:cs typeface="Times New Roman" pitchFamily="18" charset="0"/>
              </a:rPr>
              <a:t>)</a:t>
            </a:r>
            <a:endParaRPr lang="ru-RU" sz="60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3378662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pPr algn="r"/>
            <a:r>
              <a:rPr lang="ru-RU" sz="3200" b="1" dirty="0" smtClean="0">
                <a:effectLst>
                  <a:outerShdw blurRad="38100" dist="38100" dir="2700000" algn="tl">
                    <a:srgbClr val="000000">
                      <a:alpha val="43137"/>
                    </a:srgbClr>
                  </a:outerShdw>
                </a:effectLst>
                <a:latin typeface="Times New Roman" pitchFamily="18" charset="0"/>
                <a:cs typeface="Times New Roman" pitchFamily="18" charset="0"/>
              </a:rPr>
              <a:t>5 баллов за комментарий</a:t>
            </a:r>
            <a:endParaRPr lang="ru-RU"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79512" y="692696"/>
            <a:ext cx="8856984" cy="5976664"/>
          </a:xfrm>
        </p:spPr>
        <p:txBody>
          <a:bodyPr>
            <a:normAutofit fontScale="55000" lnSpcReduction="20000"/>
          </a:bodyPr>
          <a:lstStyle/>
          <a:p>
            <a:pPr marL="0" indent="0">
              <a:buNone/>
            </a:pPr>
            <a:r>
              <a:rPr lang="ru-RU" dirty="0" smtClean="0">
                <a:latin typeface="Times New Roman" pitchFamily="18" charset="0"/>
                <a:cs typeface="Times New Roman" pitchFamily="18" charset="0"/>
              </a:rPr>
              <a:t>      Автор </a:t>
            </a:r>
            <a:r>
              <a:rPr lang="ru-RU" dirty="0">
                <a:latin typeface="Times New Roman" pitchFamily="18" charset="0"/>
                <a:cs typeface="Times New Roman" pitchFamily="18" charset="0"/>
              </a:rPr>
              <a:t>этого текста не только талантливый писатель, но и педагог. Наверное, именно поэтому его волнует проблема: кто способен воспитать в ребенке нравственные качества, привить лучшее, что может быть в человеке? Кого послушает подросток? Иными словами, в данном текст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поднимает проблему взаимопонимания, духовной близости педагога и воспитанника</a:t>
            </a:r>
            <a:r>
              <a:rPr lang="ru-RU" dirty="0" smtClean="0">
                <a:latin typeface="Times New Roman" pitchFamily="18" charset="0"/>
                <a:cs typeface="Times New Roman" pitchFamily="18" charset="0"/>
              </a:rPr>
              <a:t>. </a:t>
            </a:r>
          </a:p>
          <a:p>
            <a:pPr marL="0" indent="0">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Каждый </a:t>
            </a:r>
            <a:r>
              <a:rPr lang="ru-RU" dirty="0">
                <a:latin typeface="Times New Roman" pitchFamily="18" charset="0"/>
                <a:cs typeface="Times New Roman" pitchFamily="18" charset="0"/>
              </a:rPr>
              <a:t>человек – современник какой-либо эпохи и представитель определенного поколения.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начинает рассуждение с того, что дает общее описание современной молодежи (предложения 1-3): «неподготовленность к взрослой жизни», «пассивность, черствость, бездушие…» </a:t>
            </a:r>
            <a:r>
              <a:rPr lang="ru-RU" dirty="0" smtClean="0">
                <a:latin typeface="Times New Roman" pitchFamily="18" charset="0"/>
                <a:cs typeface="Times New Roman" pitchFamily="18" charset="0"/>
              </a:rPr>
              <a:t>«Откуда </a:t>
            </a:r>
            <a:r>
              <a:rPr lang="ru-RU" dirty="0">
                <a:latin typeface="Times New Roman" pitchFamily="18" charset="0"/>
                <a:cs typeface="Times New Roman" pitchFamily="18" charset="0"/>
              </a:rPr>
              <a:t>это берётся</a:t>
            </a:r>
            <a:r>
              <a:rPr lang="ru-RU" dirty="0" smtClean="0">
                <a:latin typeface="Times New Roman" pitchFamily="18" charset="0"/>
                <a:cs typeface="Times New Roman" pitchFamily="18" charset="0"/>
              </a:rPr>
              <a:t>?» - задает </a:t>
            </a:r>
            <a:r>
              <a:rPr lang="ru-RU" dirty="0">
                <a:latin typeface="Times New Roman" pitchFamily="18" charset="0"/>
                <a:cs typeface="Times New Roman" pitchFamily="18" charset="0"/>
              </a:rPr>
              <a:t>вопрос автор</a:t>
            </a:r>
            <a:r>
              <a:rPr lang="ru-RU" dirty="0" smtClean="0">
                <a:latin typeface="Times New Roman" pitchFamily="18" charset="0"/>
                <a:cs typeface="Times New Roman" pitchFamily="18" charset="0"/>
              </a:rPr>
              <a:t>. Отвечая </a:t>
            </a:r>
            <a:r>
              <a:rPr lang="ru-RU" dirty="0">
                <a:latin typeface="Times New Roman" pitchFamily="18" charset="0"/>
                <a:cs typeface="Times New Roman" pitchFamily="18" charset="0"/>
              </a:rPr>
              <a:t>на этот вопрос,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убеждает читателя в том, что ни жизненные невзгоды, ни дорогие подарки и престижные школы не смогут развить лучшие нравственные качества человека (предложения 5-13). Эти качества воспитываются только близкими людьми. А если близкие люди «пытаются отгородиться от подростка», то все хорошее, что есть в маленьком человеке, может никогда не раскрыться, не будет развиваться. Пример «неразвитости» доброты, сочувствия по отношению к родным людям показан автором в предложениях 20-27. </a:t>
            </a:r>
          </a:p>
          <a:p>
            <a:pPr marL="0" indent="0">
              <a:buNone/>
            </a:pPr>
            <a:r>
              <a:rPr lang="ru-RU" dirty="0" smtClean="0">
                <a:latin typeface="Times New Roman" pitchFamily="18" charset="0"/>
                <a:cs typeface="Times New Roman" pitchFamily="18" charset="0"/>
              </a:rPr>
              <a:t>      При </a:t>
            </a:r>
            <a:r>
              <a:rPr lang="ru-RU" dirty="0">
                <a:latin typeface="Times New Roman" pitchFamily="18" charset="0"/>
                <a:cs typeface="Times New Roman" pitchFamily="18" charset="0"/>
              </a:rPr>
              <a:t>этом автор подчеркивает еще одну мысль: «доброте, сочувствию, такту, ответственности» не научит школа, какой бы она ни была. Настоящим «Человеком» подростка могут воспитать только «близкие люди». Не формально близкие, а по-настоящему, те, кому подросток доверяет (предложения 14-19).</a:t>
            </a:r>
          </a:p>
          <a:p>
            <a:pPr marL="0" indent="0">
              <a:buNone/>
            </a:pPr>
            <a:r>
              <a:rPr lang="ru-RU" dirty="0" smtClean="0">
                <a:latin typeface="Times New Roman" pitchFamily="18" charset="0"/>
                <a:cs typeface="Times New Roman" pitchFamily="18" charset="0"/>
              </a:rPr>
              <a:t>      Из </a:t>
            </a:r>
            <a:r>
              <a:rPr lang="ru-RU" dirty="0">
                <a:latin typeface="Times New Roman" pitchFamily="18" charset="0"/>
                <a:cs typeface="Times New Roman" pitchFamily="18" charset="0"/>
              </a:rPr>
              <a:t>текста ясно, что только человек неравнодушный, духовно близки может воспитать в ребенке доброту, сочувствие, ответственность за свои поступки. Нельзя воспитать того, чем сам не отличаешься. Такова позиция автора. </a:t>
            </a:r>
          </a:p>
          <a:p>
            <a:pPr marL="0" indent="0">
              <a:buNone/>
            </a:pPr>
            <a:endParaRPr lang="ru-RU" dirty="0"/>
          </a:p>
        </p:txBody>
      </p:sp>
    </p:spTree>
    <p:extLst>
      <p:ext uri="{BB962C8B-B14F-4D97-AF65-F5344CB8AC3E}">
        <p14:creationId xmlns:p14="http://schemas.microsoft.com/office/powerpoint/2010/main" val="709200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pPr algn="r"/>
            <a:r>
              <a:rPr lang="ru-RU" sz="3200" b="1" dirty="0" smtClean="0">
                <a:effectLst>
                  <a:outerShdw blurRad="38100" dist="38100" dir="2700000" algn="tl">
                    <a:srgbClr val="000000">
                      <a:alpha val="43137"/>
                    </a:srgbClr>
                  </a:outerShdw>
                </a:effectLst>
                <a:latin typeface="Times New Roman" pitchFamily="18" charset="0"/>
                <a:cs typeface="Times New Roman" pitchFamily="18" charset="0"/>
              </a:rPr>
              <a:t>4 балла за комментарий</a:t>
            </a:r>
            <a:endParaRPr lang="ru-RU"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79512" y="692696"/>
            <a:ext cx="8856984" cy="5976664"/>
          </a:xfrm>
        </p:spPr>
        <p:txBody>
          <a:bodyPr>
            <a:normAutofit fontScale="70000" lnSpcReduction="20000"/>
          </a:bodyPr>
          <a:lstStyle/>
          <a:p>
            <a:pPr marL="0" indent="0">
              <a:buNone/>
            </a:pP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Автор этого текста не только талантливый писатель, но и педагог. Наверное, именно поэтому его волнует проблема: кто способен воспитать в ребенке нравственные качества, привить лучшее, что может быть в человеке? Кого послушает подросток? Иными словами, в данном текст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поднимает проблему взаимопонимания, духовной близости педагога и воспитанника.</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      Каждый </a:t>
            </a:r>
            <a:r>
              <a:rPr lang="ru-RU" dirty="0">
                <a:latin typeface="Times New Roman" pitchFamily="18" charset="0"/>
                <a:cs typeface="Times New Roman" pitchFamily="18" charset="0"/>
              </a:rPr>
              <a:t>человек – современник какой-либо эпохи и представитель определенного поколения.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начинает рассуждение с того, что дает общее описание современной молодежи (предложения 1-3): «неподготовленность к взрослой жизни», «пассивность, черствость, бездушие…» Откуда это берётся? Задает вопрос автор.</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       Автор </a:t>
            </a:r>
            <a:r>
              <a:rPr lang="ru-RU" dirty="0">
                <a:latin typeface="Times New Roman" pitchFamily="18" charset="0"/>
                <a:cs typeface="Times New Roman" pitchFamily="18" charset="0"/>
              </a:rPr>
              <a:t>подчеркивает еще одну мысль: «доброте, сочувствию, такту, ответственности» не научит школа, какой бы она ни была. Настоящим «Человеком» подростка могут воспитать только «близкие люди». Не формально близкие, а по-настоящему, те, кому подросток доверяет (предложения 14-19).</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       Из </a:t>
            </a:r>
            <a:r>
              <a:rPr lang="ru-RU" dirty="0">
                <a:latin typeface="Times New Roman" pitchFamily="18" charset="0"/>
                <a:cs typeface="Times New Roman" pitchFamily="18" charset="0"/>
              </a:rPr>
              <a:t>текста ясно, что только человек неравнодушный, духовно близки может воспитать в ребенке доброту, сочувствие, ответственность за свои поступки. Нельзя воспитать того, чем сам не отличаешься. Такова позиция автора.</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690568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pPr algn="r"/>
            <a:r>
              <a:rPr lang="ru-RU" sz="3200" b="1" dirty="0" smtClean="0">
                <a:effectLst>
                  <a:outerShdw blurRad="38100" dist="38100" dir="2700000" algn="tl">
                    <a:srgbClr val="000000">
                      <a:alpha val="43137"/>
                    </a:srgbClr>
                  </a:outerShdw>
                </a:effectLst>
                <a:latin typeface="Times New Roman" pitchFamily="18" charset="0"/>
                <a:cs typeface="Times New Roman" pitchFamily="18" charset="0"/>
              </a:rPr>
              <a:t>3 балла за комментарий</a:t>
            </a:r>
            <a:endParaRPr lang="ru-RU"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79512" y="692696"/>
            <a:ext cx="8856984" cy="5976664"/>
          </a:xfrm>
        </p:spPr>
        <p:txBody>
          <a:bodyPr>
            <a:normAutofit fontScale="77500" lnSpcReduction="20000"/>
          </a:bodyPr>
          <a:lstStyle/>
          <a:p>
            <a:pPr marL="0" indent="0">
              <a:buNone/>
            </a:pP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Автор этого текста не только талантливый писатель, но и педагог. Наверное, именно поэтому его волнует проблема: кто способен воспитать в ребенке нравственные качества, привить лучшее, что может быть в человеке? Кого послушает подросток? Иными словами, в данном текст А.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поднимает проблему взаимопонимания, духовной близости педагога и воспитанника.</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          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Лиханов</a:t>
            </a:r>
            <a:r>
              <a:rPr lang="ru-RU" dirty="0">
                <a:latin typeface="Times New Roman" pitchFamily="18" charset="0"/>
                <a:cs typeface="Times New Roman" pitchFamily="18" charset="0"/>
              </a:rPr>
              <a:t> убеждает читателя в том, что ни жизненные невзгоды, ни дорогие подарки и престижные школы не смогут развить лучшие нравственные качества человека (предложения 5-13). Эти качества воспитываются только близкими людьми. А если близкие люди «пытаются отгородиться от подростка», то все хорошее, что есть в маленьком человеке, может никогда не раскрыться, не будет развиваться. Пример «неразвитости» доброты, сочувствия по отношению к родным людям показан автором в предложениях 20-27. </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57320406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1548</Words>
  <Application>Microsoft Office PowerPoint</Application>
  <PresentationFormat>Экран (4:3)</PresentationFormat>
  <Paragraphs>79</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Комментарий  в сочинении ЕГЭ-2019</vt:lpstr>
      <vt:lpstr>Комментарий  в сочинении ЕГЭ-2019</vt:lpstr>
      <vt:lpstr>Презентация PowerPoint</vt:lpstr>
      <vt:lpstr>Структура комментария: </vt:lpstr>
      <vt:lpstr>Оценка комментария </vt:lpstr>
      <vt:lpstr>Пример текста</vt:lpstr>
      <vt:lpstr>5 баллов за комментарий</vt:lpstr>
      <vt:lpstr>4 балла за комментарий</vt:lpstr>
      <vt:lpstr>3 балла за комментарий</vt:lpstr>
      <vt:lpstr>2 балла за комментарий</vt:lpstr>
      <vt:lpstr>1 балл за комментарий</vt:lpstr>
      <vt:lpstr>Примеры-иллюстрации </vt:lpstr>
      <vt:lpstr>Пояснение к примерам </vt:lpstr>
      <vt:lpstr>Смысловая связь между примерами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Комментарий  в сочинении ЕГЭ-2019</dc:title>
  <dc:creator>User</dc:creator>
  <cp:lastModifiedBy>User</cp:lastModifiedBy>
  <cp:revision>9</cp:revision>
  <dcterms:created xsi:type="dcterms:W3CDTF">2018-10-21T14:46:05Z</dcterms:created>
  <dcterms:modified xsi:type="dcterms:W3CDTF">2019-01-09T15:25:42Z</dcterms:modified>
</cp:coreProperties>
</file>