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7" r:id="rId4"/>
    <p:sldId id="261" r:id="rId5"/>
    <p:sldId id="269" r:id="rId6"/>
    <p:sldId id="262" r:id="rId7"/>
    <p:sldId id="258" r:id="rId8"/>
    <p:sldId id="259" r:id="rId9"/>
    <p:sldId id="263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64" r:id="rId20"/>
    <p:sldId id="271" r:id="rId21"/>
    <p:sldId id="281" r:id="rId22"/>
    <p:sldId id="265" r:id="rId23"/>
    <p:sldId id="270" r:id="rId24"/>
    <p:sldId id="266" r:id="rId25"/>
    <p:sldId id="267" r:id="rId26"/>
    <p:sldId id="26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791776027996552E-2"/>
          <c:y val="3.225132806111658E-2"/>
          <c:w val="0.7750137795275589"/>
          <c:h val="0.8117983291304276"/>
        </c:manualLayout>
      </c:layout>
      <c:scatterChart>
        <c:scatterStyle val="smoothMarker"/>
        <c:varyColors val="0"/>
        <c:ser>
          <c:idx val="4"/>
          <c:order val="4"/>
          <c:tx>
            <c:strRef>
              <c:f>Лист1!$B$1</c:f>
            </c:strRef>
          </c:tx>
          <c:xVal>
            <c:numRef>
              <c:f>Лист1!$A$2:$A$4</c:f>
            </c:numRef>
          </c:xVal>
          <c:yVal>
            <c:numRef>
              <c:f>Лист1!$B$2:$B$4</c:f>
            </c:numRef>
          </c:yVal>
          <c:smooth val="1"/>
        </c:ser>
        <c:ser>
          <c:idx val="5"/>
          <c:order val="5"/>
          <c:tx>
            <c:strRef>
              <c:f>Лист1!$A$3</c:f>
            </c:strRef>
          </c:tx>
          <c:xVal>
            <c:numRef>
              <c:f>Лист1!$B$2:$L$2</c:f>
            </c:numRef>
          </c:xVal>
          <c:yVal>
            <c:numRef>
              <c:f>Лист1!$B$3:$L$3</c:f>
            </c:numRef>
          </c:yVal>
          <c:smooth val="1"/>
        </c:ser>
        <c:ser>
          <c:idx val="6"/>
          <c:order val="6"/>
          <c:tx>
            <c:strRef>
              <c:f>Лист1!$A$4</c:f>
            </c:strRef>
          </c:tx>
          <c:xVal>
            <c:numRef>
              <c:f>Лист1!$B$2:$L$2</c:f>
            </c:numRef>
          </c:xVal>
          <c:yVal>
            <c:numRef>
              <c:f>Лист1!$B$4:$L$4</c:f>
            </c:numRef>
          </c:yVal>
          <c:smooth val="1"/>
        </c:ser>
        <c:ser>
          <c:idx val="7"/>
          <c:order val="7"/>
          <c:tx>
            <c:strRef>
              <c:f>Лист1!$A$5</c:f>
            </c:strRef>
          </c:tx>
          <c:xVal>
            <c:numRef>
              <c:f>Лист1!$B$2:$L$2</c:f>
            </c:numRef>
          </c:xVal>
          <c:yVal>
            <c:numRef>
              <c:f>Лист1!$B$5:$L$5</c:f>
            </c:numRef>
          </c:yVal>
          <c:smooth val="1"/>
        </c:ser>
        <c:ser>
          <c:idx val="8"/>
          <c:order val="8"/>
          <c:tx>
            <c:strRef>
              <c:f>Лист1!$A$6</c:f>
            </c:strRef>
          </c:tx>
          <c:xVal>
            <c:numRef>
              <c:f>Лист1!$B$2:$L$2</c:f>
            </c:numRef>
          </c:xVal>
          <c:yVal>
            <c:numRef>
              <c:f>Лист1!$B$6:$L$6</c:f>
            </c:numRef>
          </c:yVal>
          <c:smooth val="1"/>
        </c:ser>
        <c:ser>
          <c:idx val="0"/>
          <c:order val="0"/>
          <c:tx>
            <c:strRef>
              <c:f>[Книга1]Лист1!$A$4</c:f>
              <c:strCache>
                <c:ptCount val="1"/>
                <c:pt idx="0">
                  <c:v>a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[Книга1]Лист1!$B$3:$J$3</c:f>
              <c:numCache>
                <c:formatCode>General</c:formatCode>
                <c:ptCount val="9"/>
                <c:pt idx="0">
                  <c:v>-4</c:v>
                </c:pt>
                <c:pt idx="1">
                  <c:v>-3</c:v>
                </c:pt>
                <c:pt idx="2">
                  <c:v>-2</c:v>
                </c:pt>
                <c:pt idx="3">
                  <c:v>-1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</c:numCache>
            </c:numRef>
          </c:xVal>
          <c:yVal>
            <c:numRef>
              <c:f>[Книга1]Лист1!$B$4:$J$4</c:f>
              <c:numCache>
                <c:formatCode>General</c:formatCode>
                <c:ptCount val="9"/>
                <c:pt idx="0">
                  <c:v>1.2345679012345687E-2</c:v>
                </c:pt>
                <c:pt idx="1">
                  <c:v>3.7037037037037056E-2</c:v>
                </c:pt>
                <c:pt idx="2">
                  <c:v>0.11111111111111112</c:v>
                </c:pt>
                <c:pt idx="3">
                  <c:v>0.33333333333333331</c:v>
                </c:pt>
                <c:pt idx="4">
                  <c:v>1</c:v>
                </c:pt>
                <c:pt idx="5">
                  <c:v>3</c:v>
                </c:pt>
                <c:pt idx="6">
                  <c:v>9</c:v>
                </c:pt>
                <c:pt idx="7">
                  <c:v>27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[Книга1]Лист1!$A$5</c:f>
              <c:strCache>
                <c:ptCount val="1"/>
                <c:pt idx="0">
                  <c:v>b</c:v>
                </c:pt>
              </c:strCache>
            </c:strRef>
          </c:tx>
          <c:dLbls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Pos val="l"/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[Книга1]Лист1!$B$3:$J$3</c:f>
              <c:numCache>
                <c:formatCode>General</c:formatCode>
                <c:ptCount val="9"/>
                <c:pt idx="0">
                  <c:v>-4</c:v>
                </c:pt>
                <c:pt idx="1">
                  <c:v>-3</c:v>
                </c:pt>
                <c:pt idx="2">
                  <c:v>-2</c:v>
                </c:pt>
                <c:pt idx="3">
                  <c:v>-1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</c:numCache>
            </c:numRef>
          </c:xVal>
          <c:yVal>
            <c:numRef>
              <c:f>[Книга1]Лист1!$B$5:$J$5</c:f>
              <c:numCache>
                <c:formatCode>General</c:formatCode>
                <c:ptCount val="9"/>
                <c:pt idx="0">
                  <c:v>16</c:v>
                </c:pt>
                <c:pt idx="1">
                  <c:v>8</c:v>
                </c:pt>
                <c:pt idx="2">
                  <c:v>4</c:v>
                </c:pt>
                <c:pt idx="3">
                  <c:v>2</c:v>
                </c:pt>
                <c:pt idx="4">
                  <c:v>1</c:v>
                </c:pt>
                <c:pt idx="5">
                  <c:v>0.5</c:v>
                </c:pt>
                <c:pt idx="6">
                  <c:v>0.25</c:v>
                </c:pt>
                <c:pt idx="7">
                  <c:v>0.125</c:v>
                </c:pt>
                <c:pt idx="8">
                  <c:v>6.2500000000000014E-2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[Книга1]Лист1!$A$6</c:f>
              <c:strCache>
                <c:ptCount val="1"/>
                <c:pt idx="0">
                  <c:v>c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[Книга1]Лист1!$B$3:$J$3</c:f>
              <c:numCache>
                <c:formatCode>General</c:formatCode>
                <c:ptCount val="9"/>
                <c:pt idx="0">
                  <c:v>-4</c:v>
                </c:pt>
                <c:pt idx="1">
                  <c:v>-3</c:v>
                </c:pt>
                <c:pt idx="2">
                  <c:v>-2</c:v>
                </c:pt>
                <c:pt idx="3">
                  <c:v>-1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</c:numCache>
            </c:numRef>
          </c:xVal>
          <c:yVal>
            <c:numRef>
              <c:f>[Книга1]Лист1!$B$6:$J$6</c:f>
              <c:numCache>
                <c:formatCode>General</c:formatCode>
                <c:ptCount val="9"/>
                <c:pt idx="0">
                  <c:v>6.2500000000000014E-2</c:v>
                </c:pt>
                <c:pt idx="1">
                  <c:v>0.125</c:v>
                </c:pt>
                <c:pt idx="2">
                  <c:v>0.25</c:v>
                </c:pt>
                <c:pt idx="3">
                  <c:v>0.5</c:v>
                </c:pt>
                <c:pt idx="4">
                  <c:v>1</c:v>
                </c:pt>
                <c:pt idx="5">
                  <c:v>2</c:v>
                </c:pt>
                <c:pt idx="6">
                  <c:v>4</c:v>
                </c:pt>
                <c:pt idx="7">
                  <c:v>8</c:v>
                </c:pt>
                <c:pt idx="8">
                  <c:v>16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[Книга1]Лист1!$A$7</c:f>
              <c:strCache>
                <c:ptCount val="1"/>
                <c:pt idx="0">
                  <c:v>d</c:v>
                </c:pt>
              </c:strCache>
            </c:strRef>
          </c:tx>
          <c:dLbls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Pos val="l"/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[Книга1]Лист1!$B$3:$J$3</c:f>
              <c:numCache>
                <c:formatCode>General</c:formatCode>
                <c:ptCount val="9"/>
                <c:pt idx="0">
                  <c:v>-4</c:v>
                </c:pt>
                <c:pt idx="1">
                  <c:v>-3</c:v>
                </c:pt>
                <c:pt idx="2">
                  <c:v>-2</c:v>
                </c:pt>
                <c:pt idx="3">
                  <c:v>-1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</c:numCache>
            </c:numRef>
          </c:xVal>
          <c:yVal>
            <c:numRef>
              <c:f>[Книга1]Лист1!$B$7:$J$7</c:f>
              <c:numCache>
                <c:formatCode>General</c:formatCode>
                <c:ptCount val="9"/>
                <c:pt idx="1">
                  <c:v>27</c:v>
                </c:pt>
                <c:pt idx="2">
                  <c:v>9</c:v>
                </c:pt>
                <c:pt idx="3">
                  <c:v>3</c:v>
                </c:pt>
                <c:pt idx="4">
                  <c:v>1</c:v>
                </c:pt>
                <c:pt idx="5">
                  <c:v>0.33333333333333331</c:v>
                </c:pt>
                <c:pt idx="6">
                  <c:v>0.11111111111111112</c:v>
                </c:pt>
                <c:pt idx="7">
                  <c:v>3.7037037037037056E-2</c:v>
                </c:pt>
                <c:pt idx="8">
                  <c:v>1.2345679012345687E-2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9653888"/>
        <c:axId val="159655424"/>
      </c:scatterChart>
      <c:valAx>
        <c:axId val="159653888"/>
        <c:scaling>
          <c:orientation val="minMax"/>
        </c:scaling>
        <c:delete val="0"/>
        <c:axPos val="b"/>
        <c:majorGridlines/>
        <c:minorGridlines/>
        <c:numFmt formatCode="General" sourceLinked="1"/>
        <c:majorTickMark val="out"/>
        <c:minorTickMark val="none"/>
        <c:tickLblPos val="nextTo"/>
        <c:crossAx val="159655424"/>
        <c:crosses val="autoZero"/>
        <c:crossBetween val="midCat"/>
      </c:valAx>
      <c:valAx>
        <c:axId val="159655424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crossAx val="15965388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7620660457239652"/>
          <c:y val="9.7637111901229034E-2"/>
          <c:w val="0.11363251481795091"/>
          <c:h val="0.4886786055351805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93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040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529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824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742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680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796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729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695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042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55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BB5A0-1F0C-4403-9DA8-0B1BF2891DA2}" type="datetimeFigureOut">
              <a:rPr lang="ru-RU" smtClean="0"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22087-012F-4001-BDCB-5DB0BDC6B2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666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emo-m - Мои фотографии - Фотоальбомы - Информатика - элемент будущег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69221"/>
            <a:ext cx="1928655" cy="192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3284984"/>
            <a:ext cx="6624736" cy="1296143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Обобщение опыта работы </a:t>
            </a:r>
            <a:r>
              <a:rPr lang="ru-RU" sz="2000" dirty="0" smtClean="0">
                <a:solidFill>
                  <a:srgbClr val="C00000"/>
                </a:solidFill>
              </a:rPr>
              <a:t> учителя </a:t>
            </a:r>
            <a:r>
              <a:rPr lang="ru-RU" sz="2000" dirty="0">
                <a:solidFill>
                  <a:srgbClr val="C00000"/>
                </a:solidFill>
              </a:rPr>
              <a:t>информатики 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Гришиной Елены Ивановны</a:t>
            </a:r>
            <a:br>
              <a:rPr lang="ru-RU" sz="2000" dirty="0">
                <a:solidFill>
                  <a:srgbClr val="C00000"/>
                </a:solidFill>
              </a:rPr>
            </a:br>
            <a:r>
              <a:rPr lang="ru-RU" sz="2000" dirty="0">
                <a:solidFill>
                  <a:srgbClr val="C00000"/>
                </a:solidFill>
              </a:rPr>
              <a:t>по теме самообразования: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7604" y="4581128"/>
            <a:ext cx="7272808" cy="18002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/>
                <a:latin typeface="Arial"/>
                <a:ea typeface="Times New Roman"/>
              </a:rPr>
              <a:t>«Отбор эффективных методов и приемов для реализации интегративного характера курса информатики»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476672"/>
            <a:ext cx="662473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Муниципальное бюджетное общеобразовательное учреждение</a:t>
            </a:r>
            <a:endParaRPr lang="ru-RU" sz="1400" dirty="0"/>
          </a:p>
          <a:p>
            <a:pPr algn="ctr"/>
            <a:r>
              <a:rPr lang="ru-RU" sz="1400" dirty="0"/>
              <a:t>«Угранская </a:t>
            </a:r>
            <a:r>
              <a:rPr lang="ru-RU" sz="1400"/>
              <a:t>средняя </a:t>
            </a:r>
            <a:r>
              <a:rPr lang="ru-RU" sz="1400" smtClean="0"/>
              <a:t>школа</a:t>
            </a:r>
            <a:r>
              <a:rPr lang="ru-RU" sz="1400" dirty="0"/>
              <a:t>»</a:t>
            </a:r>
          </a:p>
          <a:p>
            <a:pPr algn="ctr"/>
            <a:r>
              <a:rPr lang="ru-RU" sz="1400" dirty="0"/>
              <a:t>Угранского района Смоленской области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60648"/>
            <a:ext cx="8352928" cy="6192688"/>
          </a:xfrm>
          <a:prstGeom prst="rect">
            <a:avLst/>
          </a:prstGeom>
          <a:noFill/>
          <a:ln w="69850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09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Урок-дискуссия  на тему: «Выбор антивирусной программы»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>
                <a:solidFill>
                  <a:srgbClr val="0000D6"/>
                </a:solidFill>
              </a:rPr>
              <a:t>Цель урока: </a:t>
            </a:r>
            <a:r>
              <a:rPr lang="ru-RU" sz="2400" dirty="0"/>
              <a:t>о</a:t>
            </a:r>
            <a:r>
              <a:rPr lang="ru-RU" sz="2400" dirty="0" smtClean="0"/>
              <a:t>пределить  в ходе дискуссии (обсуждение мнений нескольких групп учеников) какие из современных  антивирусных программных средств являются наиболее эффективными и востребованными пользователями.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928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5088" y="0"/>
            <a:ext cx="820891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D6"/>
                </a:solidFill>
              </a:rPr>
              <a:t>Рынок антивирусных 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D6"/>
                </a:solidFill>
              </a:rPr>
              <a:t>программ очень разнообразен</a:t>
            </a:r>
          </a:p>
        </p:txBody>
      </p:sp>
      <p:pic>
        <p:nvPicPr>
          <p:cNvPr id="10243" name="Picture 2" descr="http://t1.gstatic.com/images?q=tbn:ANd9GcQfxFfKSyqsqL8NwsgvJFvXh3bcY2XHRbHfaYFTpcGI_rEV8D0VdCHW7pb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4" y="1269206"/>
            <a:ext cx="1247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http://t2.gstatic.com/images?q=tbn:ANd9GcQnQR3RyQqB44l4vO3h0_o5cT0v-rF9PloHnjn3Uc15XlcdBSCYgNt79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855" y="1440749"/>
            <a:ext cx="11303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6" descr="http://t0.gstatic.com/images?q=tbn:ANd9GcRVF5ED4F07OHVCd3jYSkkDVEJ5j3GXNGe3_tGvLcz-PkY-t1gxyJAvzX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944" y="1451068"/>
            <a:ext cx="1392238" cy="105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http://t2.gstatic.com/images?q=tbn:ANd9GcQsHc26tAqaLxyC7Fj4M17tTzrj8myDGd0h1qOEF9em3fPcN347DXlfEgw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5477" y="3227291"/>
            <a:ext cx="1963738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2" descr="http://www.livehacking.com/web/wp-content/uploads/2010/12/Microsoft-Security-Essentials-Beta-Goes-Live-Download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31738" y="2956281"/>
            <a:ext cx="2905125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4" descr="http://t3.gstatic.com/images?q=tbn:ANd9GcTz2cocUrM342YtS3szx9txNTakFsVKZczRLwwB8GVEpffS3nY9WUD1hwM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87054" y="1108961"/>
            <a:ext cx="1793875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8" descr="Логотип Avast! Free Antiviru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37844" y="2956281"/>
            <a:ext cx="1385888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20" descr="Логотип Avira AntiVir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74320" y="1440749"/>
            <a:ext cx="1230312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21"/>
          <p:cNvGrpSpPr>
            <a:grpSpLocks/>
          </p:cNvGrpSpPr>
          <p:nvPr/>
        </p:nvGrpSpPr>
        <p:grpSpPr bwMode="auto">
          <a:xfrm>
            <a:off x="0" y="-534988"/>
            <a:ext cx="9144000" cy="7392988"/>
            <a:chOff x="0" y="-337"/>
            <a:chExt cx="5760" cy="4657"/>
          </a:xfrm>
        </p:grpSpPr>
        <p:sp>
          <p:nvSpPr>
            <p:cNvPr id="13" name="Line 22"/>
            <p:cNvSpPr>
              <a:spLocks noChangeShapeType="1"/>
            </p:cNvSpPr>
            <p:nvPr/>
          </p:nvSpPr>
          <p:spPr bwMode="auto">
            <a:xfrm flipV="1">
              <a:off x="0" y="4027"/>
              <a:ext cx="5465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 flipV="1">
              <a:off x="0" y="4059"/>
              <a:ext cx="5602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24"/>
            <p:cNvSpPr>
              <a:spLocks noChangeShapeType="1"/>
            </p:cNvSpPr>
            <p:nvPr/>
          </p:nvSpPr>
          <p:spPr bwMode="auto">
            <a:xfrm rot="5400000">
              <a:off x="-1578" y="2560"/>
              <a:ext cx="3521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25"/>
            <p:cNvSpPr>
              <a:spLocks noChangeShapeType="1"/>
            </p:cNvSpPr>
            <p:nvPr/>
          </p:nvSpPr>
          <p:spPr bwMode="auto">
            <a:xfrm rot="5400000" flipV="1">
              <a:off x="-1634" y="2537"/>
              <a:ext cx="3566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" name="Group 26"/>
            <p:cNvGrpSpPr>
              <a:grpSpLocks/>
            </p:cNvGrpSpPr>
            <p:nvPr/>
          </p:nvGrpSpPr>
          <p:grpSpPr bwMode="auto">
            <a:xfrm>
              <a:off x="17" y="-337"/>
              <a:ext cx="1097" cy="1402"/>
              <a:chOff x="0" y="-377"/>
              <a:chExt cx="1208" cy="1544"/>
            </a:xfrm>
          </p:grpSpPr>
          <p:sp>
            <p:nvSpPr>
              <p:cNvPr id="21" name="Arc 27"/>
              <p:cNvSpPr>
                <a:spLocks/>
              </p:cNvSpPr>
              <p:nvPr/>
            </p:nvSpPr>
            <p:spPr bwMode="auto">
              <a:xfrm rot="2525349">
                <a:off x="85" y="-232"/>
                <a:ext cx="1047" cy="1280"/>
              </a:xfrm>
              <a:custGeom>
                <a:avLst/>
                <a:gdLst>
                  <a:gd name="T0" fmla="*/ 18 w 43200"/>
                  <a:gd name="T1" fmla="*/ 2 h 43200"/>
                  <a:gd name="T2" fmla="*/ 14 w 43200"/>
                  <a:gd name="T3" fmla="*/ 0 h 43200"/>
                  <a:gd name="T4" fmla="*/ 13 w 43200"/>
                  <a:gd name="T5" fmla="*/ 19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</a:path>
                  <a:path w="43200" h="43200" stroke="0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2" name="Picture 28" descr="j0395941%5b1%5d"/>
              <p:cNvPicPr>
                <a:picLocks noChangeAspect="1" noChangeArrowheads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6000" contrast="-18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4" cy="8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" name="Arc 29"/>
              <p:cNvSpPr>
                <a:spLocks/>
              </p:cNvSpPr>
              <p:nvPr/>
            </p:nvSpPr>
            <p:spPr bwMode="auto">
              <a:xfrm rot="2525349">
                <a:off x="148" y="-377"/>
                <a:ext cx="1060" cy="1544"/>
              </a:xfrm>
              <a:custGeom>
                <a:avLst/>
                <a:gdLst>
                  <a:gd name="T0" fmla="*/ 39 w 21600"/>
                  <a:gd name="T1" fmla="*/ 0 h 35286"/>
                  <a:gd name="T2" fmla="*/ 14 w 21600"/>
                  <a:gd name="T3" fmla="*/ 68 h 35286"/>
                  <a:gd name="T4" fmla="*/ 0 w 21600"/>
                  <a:gd name="T5" fmla="*/ 28 h 3528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5286"/>
                  <a:gd name="T11" fmla="*/ 21600 w 21600"/>
                  <a:gd name="T12" fmla="*/ 35286 h 35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5286" fill="none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</a:path>
                  <a:path w="21600" h="35286" stroke="0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  <a:lnTo>
                      <a:pt x="0" y="14451"/>
                    </a:lnTo>
                    <a:close/>
                  </a:path>
                </a:pathLst>
              </a:custGeom>
              <a:noFill/>
              <a:ln w="1905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Arc 30"/>
              <p:cNvSpPr>
                <a:spLocks/>
              </p:cNvSpPr>
              <p:nvPr/>
            </p:nvSpPr>
            <p:spPr bwMode="auto">
              <a:xfrm rot="2525349">
                <a:off x="279" y="-283"/>
                <a:ext cx="879" cy="1446"/>
              </a:xfrm>
              <a:custGeom>
                <a:avLst/>
                <a:gdLst>
                  <a:gd name="T0" fmla="*/ 23 w 21600"/>
                  <a:gd name="T1" fmla="*/ 0 h 37724"/>
                  <a:gd name="T2" fmla="*/ 5 w 21600"/>
                  <a:gd name="T3" fmla="*/ 55 h 37724"/>
                  <a:gd name="T4" fmla="*/ 0 w 21600"/>
                  <a:gd name="T5" fmla="*/ 24 h 3772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7724"/>
                  <a:gd name="T11" fmla="*/ 21600 w 21600"/>
                  <a:gd name="T12" fmla="*/ 37724 h 377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7724" fill="none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</a:path>
                  <a:path w="21600" h="37724" stroke="0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  <a:lnTo>
                      <a:pt x="0" y="16300"/>
                    </a:lnTo>
                    <a:close/>
                  </a:path>
                </a:pathLst>
              </a:custGeom>
              <a:noFill/>
              <a:ln w="19050">
                <a:solidFill>
                  <a:srgbClr val="99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8" name="Oval 33"/>
            <p:cNvSpPr>
              <a:spLocks noChangeArrowheads="1"/>
            </p:cNvSpPr>
            <p:nvPr/>
          </p:nvSpPr>
          <p:spPr bwMode="auto">
            <a:xfrm>
              <a:off x="4920" y="4081"/>
              <a:ext cx="316" cy="21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12700" dir="5400000" algn="ctr" rotWithShape="0">
                <a:schemeClr val="hlink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35"/>
            <p:cNvSpPr>
              <a:spLocks noChangeShapeType="1"/>
            </p:cNvSpPr>
            <p:nvPr/>
          </p:nvSpPr>
          <p:spPr bwMode="auto">
            <a:xfrm flipV="1">
              <a:off x="1066" y="424"/>
              <a:ext cx="4694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36"/>
            <p:cNvSpPr>
              <a:spLocks noChangeShapeType="1"/>
            </p:cNvSpPr>
            <p:nvPr/>
          </p:nvSpPr>
          <p:spPr bwMode="auto">
            <a:xfrm>
              <a:off x="1066" y="391"/>
              <a:ext cx="4694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931756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78671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D6"/>
                </a:solidFill>
              </a:rPr>
              <a:t>1 этап: постановка проблемы </a:t>
            </a:r>
            <a:br>
              <a:rPr lang="ru-RU" dirty="0" smtClean="0">
                <a:solidFill>
                  <a:srgbClr val="0000D6"/>
                </a:solidFill>
              </a:rPr>
            </a:br>
            <a:r>
              <a:rPr lang="ru-RU" dirty="0" smtClean="0">
                <a:solidFill>
                  <a:srgbClr val="0000D6"/>
                </a:solidFill>
              </a:rPr>
              <a:t>(10 минут)</a:t>
            </a:r>
            <a:endParaRPr lang="ru-RU" dirty="0">
              <a:solidFill>
                <a:srgbClr val="0000D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Учитель объясняет проблему защиты информации. Останавливается на одном из средств защиты – антивирусном ПО. </a:t>
            </a:r>
          </a:p>
          <a:p>
            <a:pPr>
              <a:buNone/>
            </a:pPr>
            <a:r>
              <a:rPr lang="ru-RU" dirty="0" smtClean="0"/>
              <a:t>Даются определения следующих терминов: </a:t>
            </a:r>
            <a:r>
              <a:rPr lang="ru-RU" b="1" i="1" dirty="0" smtClean="0"/>
              <a:t>компьютерный вирус , антивирусная программа, дискуссия. </a:t>
            </a:r>
          </a:p>
          <a:p>
            <a:pPr>
              <a:buNone/>
            </a:pPr>
            <a:r>
              <a:rPr lang="ru-RU" dirty="0" smtClean="0"/>
              <a:t>На современном рынке ПО существует множество антивирусных средств.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Какую антивирусную программу выбрать?</a:t>
            </a:r>
          </a:p>
          <a:p>
            <a:endParaRPr lang="ru-RU" dirty="0"/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0" y="-534988"/>
            <a:ext cx="9144000" cy="7392988"/>
            <a:chOff x="0" y="-337"/>
            <a:chExt cx="5760" cy="4657"/>
          </a:xfrm>
        </p:grpSpPr>
        <p:sp>
          <p:nvSpPr>
            <p:cNvPr id="5" name="Line 22"/>
            <p:cNvSpPr>
              <a:spLocks noChangeShapeType="1"/>
            </p:cNvSpPr>
            <p:nvPr/>
          </p:nvSpPr>
          <p:spPr bwMode="auto">
            <a:xfrm flipV="1">
              <a:off x="0" y="4027"/>
              <a:ext cx="5465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Line 23"/>
            <p:cNvSpPr>
              <a:spLocks noChangeShapeType="1"/>
            </p:cNvSpPr>
            <p:nvPr/>
          </p:nvSpPr>
          <p:spPr bwMode="auto">
            <a:xfrm flipV="1">
              <a:off x="0" y="4059"/>
              <a:ext cx="5602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24"/>
            <p:cNvSpPr>
              <a:spLocks noChangeShapeType="1"/>
            </p:cNvSpPr>
            <p:nvPr/>
          </p:nvSpPr>
          <p:spPr bwMode="auto">
            <a:xfrm rot="5400000">
              <a:off x="-1578" y="2560"/>
              <a:ext cx="3521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25"/>
            <p:cNvSpPr>
              <a:spLocks noChangeShapeType="1"/>
            </p:cNvSpPr>
            <p:nvPr/>
          </p:nvSpPr>
          <p:spPr bwMode="auto">
            <a:xfrm rot="5400000" flipV="1">
              <a:off x="-1634" y="2537"/>
              <a:ext cx="3566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17" y="-337"/>
              <a:ext cx="1097" cy="1402"/>
              <a:chOff x="0" y="-377"/>
              <a:chExt cx="1208" cy="1544"/>
            </a:xfrm>
          </p:grpSpPr>
          <p:sp>
            <p:nvSpPr>
              <p:cNvPr id="13" name="Arc 27"/>
              <p:cNvSpPr>
                <a:spLocks/>
              </p:cNvSpPr>
              <p:nvPr/>
            </p:nvSpPr>
            <p:spPr bwMode="auto">
              <a:xfrm rot="2525349">
                <a:off x="85" y="-232"/>
                <a:ext cx="1047" cy="1280"/>
              </a:xfrm>
              <a:custGeom>
                <a:avLst/>
                <a:gdLst>
                  <a:gd name="T0" fmla="*/ 18 w 43200"/>
                  <a:gd name="T1" fmla="*/ 2 h 43200"/>
                  <a:gd name="T2" fmla="*/ 14 w 43200"/>
                  <a:gd name="T3" fmla="*/ 0 h 43200"/>
                  <a:gd name="T4" fmla="*/ 13 w 43200"/>
                  <a:gd name="T5" fmla="*/ 19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</a:path>
                  <a:path w="43200" h="43200" stroke="0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4" name="Picture 28" descr="j0395941%5b1%5d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6000" contrast="-18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4" cy="8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Arc 29"/>
              <p:cNvSpPr>
                <a:spLocks/>
              </p:cNvSpPr>
              <p:nvPr/>
            </p:nvSpPr>
            <p:spPr bwMode="auto">
              <a:xfrm rot="2525349">
                <a:off x="148" y="-377"/>
                <a:ext cx="1060" cy="1544"/>
              </a:xfrm>
              <a:custGeom>
                <a:avLst/>
                <a:gdLst>
                  <a:gd name="T0" fmla="*/ 39 w 21600"/>
                  <a:gd name="T1" fmla="*/ 0 h 35286"/>
                  <a:gd name="T2" fmla="*/ 14 w 21600"/>
                  <a:gd name="T3" fmla="*/ 68 h 35286"/>
                  <a:gd name="T4" fmla="*/ 0 w 21600"/>
                  <a:gd name="T5" fmla="*/ 28 h 3528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5286"/>
                  <a:gd name="T11" fmla="*/ 21600 w 21600"/>
                  <a:gd name="T12" fmla="*/ 35286 h 35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5286" fill="none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</a:path>
                  <a:path w="21600" h="35286" stroke="0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  <a:lnTo>
                      <a:pt x="0" y="14451"/>
                    </a:lnTo>
                    <a:close/>
                  </a:path>
                </a:pathLst>
              </a:custGeom>
              <a:noFill/>
              <a:ln w="1905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Arc 30"/>
              <p:cNvSpPr>
                <a:spLocks/>
              </p:cNvSpPr>
              <p:nvPr/>
            </p:nvSpPr>
            <p:spPr bwMode="auto">
              <a:xfrm rot="2525349">
                <a:off x="279" y="-283"/>
                <a:ext cx="879" cy="1446"/>
              </a:xfrm>
              <a:custGeom>
                <a:avLst/>
                <a:gdLst>
                  <a:gd name="T0" fmla="*/ 23 w 21600"/>
                  <a:gd name="T1" fmla="*/ 0 h 37724"/>
                  <a:gd name="T2" fmla="*/ 5 w 21600"/>
                  <a:gd name="T3" fmla="*/ 55 h 37724"/>
                  <a:gd name="T4" fmla="*/ 0 w 21600"/>
                  <a:gd name="T5" fmla="*/ 24 h 3772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7724"/>
                  <a:gd name="T11" fmla="*/ 21600 w 21600"/>
                  <a:gd name="T12" fmla="*/ 37724 h 377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7724" fill="none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</a:path>
                  <a:path w="21600" h="37724" stroke="0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  <a:lnTo>
                      <a:pt x="0" y="16300"/>
                    </a:lnTo>
                    <a:close/>
                  </a:path>
                </a:pathLst>
              </a:custGeom>
              <a:noFill/>
              <a:ln w="19050">
                <a:solidFill>
                  <a:srgbClr val="99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4920" y="4081"/>
              <a:ext cx="316" cy="21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12700" dir="5400000" algn="ctr" rotWithShape="0">
                <a:schemeClr val="hlink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Line 35"/>
            <p:cNvSpPr>
              <a:spLocks noChangeShapeType="1"/>
            </p:cNvSpPr>
            <p:nvPr/>
          </p:nvSpPr>
          <p:spPr bwMode="auto">
            <a:xfrm flipV="1">
              <a:off x="1066" y="424"/>
              <a:ext cx="4694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36"/>
            <p:cNvSpPr>
              <a:spLocks noChangeShapeType="1"/>
            </p:cNvSpPr>
            <p:nvPr/>
          </p:nvSpPr>
          <p:spPr bwMode="auto">
            <a:xfrm>
              <a:off x="1066" y="391"/>
              <a:ext cx="4694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19516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D6"/>
                </a:solidFill>
              </a:rPr>
              <a:t>2 этап: выдача задания</a:t>
            </a:r>
            <a:br>
              <a:rPr lang="ru-RU" dirty="0" smtClean="0">
                <a:solidFill>
                  <a:srgbClr val="0000D6"/>
                </a:solidFill>
              </a:rPr>
            </a:br>
            <a:r>
              <a:rPr lang="ru-RU" dirty="0" smtClean="0">
                <a:solidFill>
                  <a:srgbClr val="0000D6"/>
                </a:solidFill>
              </a:rPr>
              <a:t>(5 минут)</a:t>
            </a:r>
            <a:endParaRPr lang="ru-RU" dirty="0">
              <a:solidFill>
                <a:srgbClr val="0000D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- Учитель делит всех учеников на группы по 4-6 человек. В каждой группе назначается ответственный, который выбирает карточку с названием антивирусной программы.</a:t>
            </a:r>
          </a:p>
          <a:p>
            <a:pPr>
              <a:buNone/>
            </a:pPr>
            <a:r>
              <a:rPr lang="ru-RU" dirty="0" smtClean="0"/>
              <a:t>- Учитель раздает каждой группе рабочий листок, на котором находится таблица с различными параметрами, характеризующими работу антивирусных программ.</a:t>
            </a:r>
          </a:p>
          <a:p>
            <a:pPr>
              <a:buNone/>
            </a:pPr>
            <a:endParaRPr lang="ru-RU" dirty="0"/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0" y="-534988"/>
            <a:ext cx="9144000" cy="7392988"/>
            <a:chOff x="0" y="-337"/>
            <a:chExt cx="5760" cy="4657"/>
          </a:xfrm>
        </p:grpSpPr>
        <p:sp>
          <p:nvSpPr>
            <p:cNvPr id="5" name="Line 22"/>
            <p:cNvSpPr>
              <a:spLocks noChangeShapeType="1"/>
            </p:cNvSpPr>
            <p:nvPr/>
          </p:nvSpPr>
          <p:spPr bwMode="auto">
            <a:xfrm flipV="1">
              <a:off x="0" y="4027"/>
              <a:ext cx="5465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Line 23"/>
            <p:cNvSpPr>
              <a:spLocks noChangeShapeType="1"/>
            </p:cNvSpPr>
            <p:nvPr/>
          </p:nvSpPr>
          <p:spPr bwMode="auto">
            <a:xfrm flipV="1">
              <a:off x="0" y="4059"/>
              <a:ext cx="5602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24"/>
            <p:cNvSpPr>
              <a:spLocks noChangeShapeType="1"/>
            </p:cNvSpPr>
            <p:nvPr/>
          </p:nvSpPr>
          <p:spPr bwMode="auto">
            <a:xfrm rot="5400000">
              <a:off x="-1578" y="2560"/>
              <a:ext cx="3521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25"/>
            <p:cNvSpPr>
              <a:spLocks noChangeShapeType="1"/>
            </p:cNvSpPr>
            <p:nvPr/>
          </p:nvSpPr>
          <p:spPr bwMode="auto">
            <a:xfrm rot="5400000" flipV="1">
              <a:off x="-1634" y="2537"/>
              <a:ext cx="3566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17" y="-337"/>
              <a:ext cx="1097" cy="1402"/>
              <a:chOff x="0" y="-377"/>
              <a:chExt cx="1208" cy="1544"/>
            </a:xfrm>
          </p:grpSpPr>
          <p:sp>
            <p:nvSpPr>
              <p:cNvPr id="13" name="Arc 27"/>
              <p:cNvSpPr>
                <a:spLocks/>
              </p:cNvSpPr>
              <p:nvPr/>
            </p:nvSpPr>
            <p:spPr bwMode="auto">
              <a:xfrm rot="2525349">
                <a:off x="85" y="-232"/>
                <a:ext cx="1047" cy="1280"/>
              </a:xfrm>
              <a:custGeom>
                <a:avLst/>
                <a:gdLst>
                  <a:gd name="T0" fmla="*/ 18 w 43200"/>
                  <a:gd name="T1" fmla="*/ 2 h 43200"/>
                  <a:gd name="T2" fmla="*/ 14 w 43200"/>
                  <a:gd name="T3" fmla="*/ 0 h 43200"/>
                  <a:gd name="T4" fmla="*/ 13 w 43200"/>
                  <a:gd name="T5" fmla="*/ 19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</a:path>
                  <a:path w="43200" h="43200" stroke="0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4" name="Picture 28" descr="j0395941%5b1%5d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6000" contrast="-18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4" cy="8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Arc 29"/>
              <p:cNvSpPr>
                <a:spLocks/>
              </p:cNvSpPr>
              <p:nvPr/>
            </p:nvSpPr>
            <p:spPr bwMode="auto">
              <a:xfrm rot="2525349">
                <a:off x="148" y="-377"/>
                <a:ext cx="1060" cy="1544"/>
              </a:xfrm>
              <a:custGeom>
                <a:avLst/>
                <a:gdLst>
                  <a:gd name="T0" fmla="*/ 39 w 21600"/>
                  <a:gd name="T1" fmla="*/ 0 h 35286"/>
                  <a:gd name="T2" fmla="*/ 14 w 21600"/>
                  <a:gd name="T3" fmla="*/ 68 h 35286"/>
                  <a:gd name="T4" fmla="*/ 0 w 21600"/>
                  <a:gd name="T5" fmla="*/ 28 h 3528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5286"/>
                  <a:gd name="T11" fmla="*/ 21600 w 21600"/>
                  <a:gd name="T12" fmla="*/ 35286 h 35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5286" fill="none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</a:path>
                  <a:path w="21600" h="35286" stroke="0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  <a:lnTo>
                      <a:pt x="0" y="14451"/>
                    </a:lnTo>
                    <a:close/>
                  </a:path>
                </a:pathLst>
              </a:custGeom>
              <a:noFill/>
              <a:ln w="1905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Arc 30"/>
              <p:cNvSpPr>
                <a:spLocks/>
              </p:cNvSpPr>
              <p:nvPr/>
            </p:nvSpPr>
            <p:spPr bwMode="auto">
              <a:xfrm rot="2525349">
                <a:off x="279" y="-283"/>
                <a:ext cx="879" cy="1446"/>
              </a:xfrm>
              <a:custGeom>
                <a:avLst/>
                <a:gdLst>
                  <a:gd name="T0" fmla="*/ 23 w 21600"/>
                  <a:gd name="T1" fmla="*/ 0 h 37724"/>
                  <a:gd name="T2" fmla="*/ 5 w 21600"/>
                  <a:gd name="T3" fmla="*/ 55 h 37724"/>
                  <a:gd name="T4" fmla="*/ 0 w 21600"/>
                  <a:gd name="T5" fmla="*/ 24 h 3772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7724"/>
                  <a:gd name="T11" fmla="*/ 21600 w 21600"/>
                  <a:gd name="T12" fmla="*/ 37724 h 377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7724" fill="none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</a:path>
                  <a:path w="21600" h="37724" stroke="0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  <a:lnTo>
                      <a:pt x="0" y="16300"/>
                    </a:lnTo>
                    <a:close/>
                  </a:path>
                </a:pathLst>
              </a:custGeom>
              <a:noFill/>
              <a:ln w="19050">
                <a:solidFill>
                  <a:srgbClr val="99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4920" y="4081"/>
              <a:ext cx="316" cy="21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12700" dir="5400000" algn="ctr" rotWithShape="0">
                <a:schemeClr val="hlink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Line 35"/>
            <p:cNvSpPr>
              <a:spLocks noChangeShapeType="1"/>
            </p:cNvSpPr>
            <p:nvPr/>
          </p:nvSpPr>
          <p:spPr bwMode="auto">
            <a:xfrm flipV="1">
              <a:off x="1066" y="424"/>
              <a:ext cx="4694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36"/>
            <p:cNvSpPr>
              <a:spLocks noChangeShapeType="1"/>
            </p:cNvSpPr>
            <p:nvPr/>
          </p:nvSpPr>
          <p:spPr bwMode="auto">
            <a:xfrm>
              <a:off x="1066" y="391"/>
              <a:ext cx="4694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197481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57239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D6"/>
                </a:solidFill>
              </a:rPr>
              <a:t>3 этап: заполнение рабочего листка  (20-30 минут)</a:t>
            </a:r>
            <a:endParaRPr lang="ru-RU" dirty="0">
              <a:solidFill>
                <a:srgbClr val="0000D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Ученики с помощью поисковых серверов Интернет ищут необходимую информацию и заносят ее в </a:t>
            </a:r>
            <a:r>
              <a:rPr lang="ru-RU" dirty="0" smtClean="0">
                <a:hlinkClick r:id="" action="ppaction://noaction"/>
              </a:rPr>
              <a:t>таблицу рабочего листка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Для сокращения времени поиска нужной информации каждая группа делится на подгруппы по 2-3 человека( в зависимости от количества компьютеров).</a:t>
            </a:r>
          </a:p>
          <a:p>
            <a:r>
              <a:rPr lang="ru-RU" dirty="0" smtClean="0"/>
              <a:t>Найденная информация заносится в таблицу.</a:t>
            </a:r>
            <a:endParaRPr lang="ru-RU" dirty="0"/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0" y="-534988"/>
            <a:ext cx="9144000" cy="7392988"/>
            <a:chOff x="0" y="-337"/>
            <a:chExt cx="5760" cy="4657"/>
          </a:xfrm>
        </p:grpSpPr>
        <p:sp>
          <p:nvSpPr>
            <p:cNvPr id="5" name="Line 22"/>
            <p:cNvSpPr>
              <a:spLocks noChangeShapeType="1"/>
            </p:cNvSpPr>
            <p:nvPr/>
          </p:nvSpPr>
          <p:spPr bwMode="auto">
            <a:xfrm flipV="1">
              <a:off x="0" y="4027"/>
              <a:ext cx="5465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Line 23"/>
            <p:cNvSpPr>
              <a:spLocks noChangeShapeType="1"/>
            </p:cNvSpPr>
            <p:nvPr/>
          </p:nvSpPr>
          <p:spPr bwMode="auto">
            <a:xfrm flipV="1">
              <a:off x="0" y="4059"/>
              <a:ext cx="5602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24"/>
            <p:cNvSpPr>
              <a:spLocks noChangeShapeType="1"/>
            </p:cNvSpPr>
            <p:nvPr/>
          </p:nvSpPr>
          <p:spPr bwMode="auto">
            <a:xfrm rot="5400000">
              <a:off x="-1578" y="2560"/>
              <a:ext cx="3521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25"/>
            <p:cNvSpPr>
              <a:spLocks noChangeShapeType="1"/>
            </p:cNvSpPr>
            <p:nvPr/>
          </p:nvSpPr>
          <p:spPr bwMode="auto">
            <a:xfrm rot="5400000" flipV="1">
              <a:off x="-1634" y="2537"/>
              <a:ext cx="3566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17" y="-337"/>
              <a:ext cx="1097" cy="1402"/>
              <a:chOff x="0" y="-377"/>
              <a:chExt cx="1208" cy="1544"/>
            </a:xfrm>
          </p:grpSpPr>
          <p:sp>
            <p:nvSpPr>
              <p:cNvPr id="13" name="Arc 27"/>
              <p:cNvSpPr>
                <a:spLocks/>
              </p:cNvSpPr>
              <p:nvPr/>
            </p:nvSpPr>
            <p:spPr bwMode="auto">
              <a:xfrm rot="2525349">
                <a:off x="85" y="-232"/>
                <a:ext cx="1047" cy="1280"/>
              </a:xfrm>
              <a:custGeom>
                <a:avLst/>
                <a:gdLst>
                  <a:gd name="T0" fmla="*/ 18 w 43200"/>
                  <a:gd name="T1" fmla="*/ 2 h 43200"/>
                  <a:gd name="T2" fmla="*/ 14 w 43200"/>
                  <a:gd name="T3" fmla="*/ 0 h 43200"/>
                  <a:gd name="T4" fmla="*/ 13 w 43200"/>
                  <a:gd name="T5" fmla="*/ 19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</a:path>
                  <a:path w="43200" h="43200" stroke="0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4" name="Picture 28" descr="j0395941%5b1%5d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6000" contrast="-18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4" cy="8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Arc 29"/>
              <p:cNvSpPr>
                <a:spLocks/>
              </p:cNvSpPr>
              <p:nvPr/>
            </p:nvSpPr>
            <p:spPr bwMode="auto">
              <a:xfrm rot="2525349">
                <a:off x="148" y="-377"/>
                <a:ext cx="1060" cy="1544"/>
              </a:xfrm>
              <a:custGeom>
                <a:avLst/>
                <a:gdLst>
                  <a:gd name="T0" fmla="*/ 39 w 21600"/>
                  <a:gd name="T1" fmla="*/ 0 h 35286"/>
                  <a:gd name="T2" fmla="*/ 14 w 21600"/>
                  <a:gd name="T3" fmla="*/ 68 h 35286"/>
                  <a:gd name="T4" fmla="*/ 0 w 21600"/>
                  <a:gd name="T5" fmla="*/ 28 h 3528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5286"/>
                  <a:gd name="T11" fmla="*/ 21600 w 21600"/>
                  <a:gd name="T12" fmla="*/ 35286 h 35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5286" fill="none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</a:path>
                  <a:path w="21600" h="35286" stroke="0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  <a:lnTo>
                      <a:pt x="0" y="14451"/>
                    </a:lnTo>
                    <a:close/>
                  </a:path>
                </a:pathLst>
              </a:custGeom>
              <a:noFill/>
              <a:ln w="1905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Arc 30"/>
              <p:cNvSpPr>
                <a:spLocks/>
              </p:cNvSpPr>
              <p:nvPr/>
            </p:nvSpPr>
            <p:spPr bwMode="auto">
              <a:xfrm rot="2525349">
                <a:off x="279" y="-283"/>
                <a:ext cx="879" cy="1446"/>
              </a:xfrm>
              <a:custGeom>
                <a:avLst/>
                <a:gdLst>
                  <a:gd name="T0" fmla="*/ 23 w 21600"/>
                  <a:gd name="T1" fmla="*/ 0 h 37724"/>
                  <a:gd name="T2" fmla="*/ 5 w 21600"/>
                  <a:gd name="T3" fmla="*/ 55 h 37724"/>
                  <a:gd name="T4" fmla="*/ 0 w 21600"/>
                  <a:gd name="T5" fmla="*/ 24 h 3772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7724"/>
                  <a:gd name="T11" fmla="*/ 21600 w 21600"/>
                  <a:gd name="T12" fmla="*/ 37724 h 377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7724" fill="none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</a:path>
                  <a:path w="21600" h="37724" stroke="0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  <a:lnTo>
                      <a:pt x="0" y="16300"/>
                    </a:lnTo>
                    <a:close/>
                  </a:path>
                </a:pathLst>
              </a:custGeom>
              <a:noFill/>
              <a:ln w="19050">
                <a:solidFill>
                  <a:srgbClr val="99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4920" y="4081"/>
              <a:ext cx="316" cy="21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12700" dir="5400000" algn="ctr" rotWithShape="0">
                <a:schemeClr val="hlink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Line 35"/>
            <p:cNvSpPr>
              <a:spLocks noChangeShapeType="1"/>
            </p:cNvSpPr>
            <p:nvPr/>
          </p:nvSpPr>
          <p:spPr bwMode="auto">
            <a:xfrm flipV="1">
              <a:off x="1066" y="424"/>
              <a:ext cx="4694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36"/>
            <p:cNvSpPr>
              <a:spLocks noChangeShapeType="1"/>
            </p:cNvSpPr>
            <p:nvPr/>
          </p:nvSpPr>
          <p:spPr bwMode="auto">
            <a:xfrm>
              <a:off x="1066" y="391"/>
              <a:ext cx="4694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978731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71437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D6"/>
                </a:solidFill>
              </a:rPr>
              <a:t>4 этап: заполнение сводной таблицы    (20 минут)</a:t>
            </a:r>
            <a:endParaRPr lang="ru-RU" dirty="0">
              <a:solidFill>
                <a:srgbClr val="0000D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hlinkClick r:id="rId2" action="ppaction://hlinksldjump"/>
              </a:rPr>
              <a:t>Сводная таблица </a:t>
            </a:r>
            <a:r>
              <a:rPr lang="ru-RU" dirty="0" smtClean="0"/>
              <a:t>формируется и выводится на экран интерактивной доски.</a:t>
            </a:r>
          </a:p>
          <a:p>
            <a:r>
              <a:rPr lang="ru-RU" dirty="0" smtClean="0"/>
              <a:t>Ответственные от каждой группы объясняют и защищают данные своей таблицы с целью </a:t>
            </a:r>
            <a:r>
              <a:rPr lang="ru-RU" b="1" i="1" dirty="0" smtClean="0"/>
              <a:t>«показать, что его антивирусная программа на современном этапе </a:t>
            </a:r>
            <a:r>
              <a:rPr lang="ru-RU" b="1" i="1" u="sng" dirty="0" smtClean="0"/>
              <a:t>самая эффективная </a:t>
            </a:r>
            <a:r>
              <a:rPr lang="ru-RU" b="1" i="1" dirty="0" smtClean="0"/>
              <a:t>по заданным параметрам»</a:t>
            </a:r>
          </a:p>
          <a:p>
            <a:r>
              <a:rPr lang="ru-RU" dirty="0" smtClean="0"/>
              <a:t>По итогам заполнения сводной таблицы строится столбиковая гистограмма.</a:t>
            </a:r>
          </a:p>
          <a:p>
            <a:endParaRPr lang="ru-RU" b="1" i="1" dirty="0"/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0" y="-534988"/>
            <a:ext cx="9144000" cy="7392988"/>
            <a:chOff x="0" y="-337"/>
            <a:chExt cx="5760" cy="4657"/>
          </a:xfrm>
        </p:grpSpPr>
        <p:sp>
          <p:nvSpPr>
            <p:cNvPr id="5" name="Line 22"/>
            <p:cNvSpPr>
              <a:spLocks noChangeShapeType="1"/>
            </p:cNvSpPr>
            <p:nvPr/>
          </p:nvSpPr>
          <p:spPr bwMode="auto">
            <a:xfrm flipV="1">
              <a:off x="0" y="4027"/>
              <a:ext cx="5465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Line 23"/>
            <p:cNvSpPr>
              <a:spLocks noChangeShapeType="1"/>
            </p:cNvSpPr>
            <p:nvPr/>
          </p:nvSpPr>
          <p:spPr bwMode="auto">
            <a:xfrm flipV="1">
              <a:off x="0" y="4059"/>
              <a:ext cx="5602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24"/>
            <p:cNvSpPr>
              <a:spLocks noChangeShapeType="1"/>
            </p:cNvSpPr>
            <p:nvPr/>
          </p:nvSpPr>
          <p:spPr bwMode="auto">
            <a:xfrm rot="5400000">
              <a:off x="-1578" y="2560"/>
              <a:ext cx="3521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25"/>
            <p:cNvSpPr>
              <a:spLocks noChangeShapeType="1"/>
            </p:cNvSpPr>
            <p:nvPr/>
          </p:nvSpPr>
          <p:spPr bwMode="auto">
            <a:xfrm rot="5400000" flipV="1">
              <a:off x="-1634" y="2537"/>
              <a:ext cx="3566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17" y="-337"/>
              <a:ext cx="1097" cy="1402"/>
              <a:chOff x="0" y="-377"/>
              <a:chExt cx="1208" cy="1544"/>
            </a:xfrm>
          </p:grpSpPr>
          <p:sp>
            <p:nvSpPr>
              <p:cNvPr id="13" name="Arc 27"/>
              <p:cNvSpPr>
                <a:spLocks/>
              </p:cNvSpPr>
              <p:nvPr/>
            </p:nvSpPr>
            <p:spPr bwMode="auto">
              <a:xfrm rot="2525349">
                <a:off x="85" y="-232"/>
                <a:ext cx="1047" cy="1280"/>
              </a:xfrm>
              <a:custGeom>
                <a:avLst/>
                <a:gdLst>
                  <a:gd name="T0" fmla="*/ 18 w 43200"/>
                  <a:gd name="T1" fmla="*/ 2 h 43200"/>
                  <a:gd name="T2" fmla="*/ 14 w 43200"/>
                  <a:gd name="T3" fmla="*/ 0 h 43200"/>
                  <a:gd name="T4" fmla="*/ 13 w 43200"/>
                  <a:gd name="T5" fmla="*/ 19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</a:path>
                  <a:path w="43200" h="43200" stroke="0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4" name="Picture 28" descr="j0395941%5b1%5d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6000" contrast="-18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4" cy="8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Arc 29"/>
              <p:cNvSpPr>
                <a:spLocks/>
              </p:cNvSpPr>
              <p:nvPr/>
            </p:nvSpPr>
            <p:spPr bwMode="auto">
              <a:xfrm rot="2525349">
                <a:off x="148" y="-377"/>
                <a:ext cx="1060" cy="1544"/>
              </a:xfrm>
              <a:custGeom>
                <a:avLst/>
                <a:gdLst>
                  <a:gd name="T0" fmla="*/ 39 w 21600"/>
                  <a:gd name="T1" fmla="*/ 0 h 35286"/>
                  <a:gd name="T2" fmla="*/ 14 w 21600"/>
                  <a:gd name="T3" fmla="*/ 68 h 35286"/>
                  <a:gd name="T4" fmla="*/ 0 w 21600"/>
                  <a:gd name="T5" fmla="*/ 28 h 3528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5286"/>
                  <a:gd name="T11" fmla="*/ 21600 w 21600"/>
                  <a:gd name="T12" fmla="*/ 35286 h 35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5286" fill="none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</a:path>
                  <a:path w="21600" h="35286" stroke="0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  <a:lnTo>
                      <a:pt x="0" y="14451"/>
                    </a:lnTo>
                    <a:close/>
                  </a:path>
                </a:pathLst>
              </a:custGeom>
              <a:noFill/>
              <a:ln w="1905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Arc 30"/>
              <p:cNvSpPr>
                <a:spLocks/>
              </p:cNvSpPr>
              <p:nvPr/>
            </p:nvSpPr>
            <p:spPr bwMode="auto">
              <a:xfrm rot="2525349">
                <a:off x="279" y="-283"/>
                <a:ext cx="879" cy="1446"/>
              </a:xfrm>
              <a:custGeom>
                <a:avLst/>
                <a:gdLst>
                  <a:gd name="T0" fmla="*/ 23 w 21600"/>
                  <a:gd name="T1" fmla="*/ 0 h 37724"/>
                  <a:gd name="T2" fmla="*/ 5 w 21600"/>
                  <a:gd name="T3" fmla="*/ 55 h 37724"/>
                  <a:gd name="T4" fmla="*/ 0 w 21600"/>
                  <a:gd name="T5" fmla="*/ 24 h 3772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7724"/>
                  <a:gd name="T11" fmla="*/ 21600 w 21600"/>
                  <a:gd name="T12" fmla="*/ 37724 h 377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7724" fill="none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</a:path>
                  <a:path w="21600" h="37724" stroke="0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  <a:lnTo>
                      <a:pt x="0" y="16300"/>
                    </a:lnTo>
                    <a:close/>
                  </a:path>
                </a:pathLst>
              </a:custGeom>
              <a:noFill/>
              <a:ln w="19050">
                <a:solidFill>
                  <a:srgbClr val="99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4920" y="4081"/>
              <a:ext cx="316" cy="21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12700" dir="5400000" algn="ctr" rotWithShape="0">
                <a:schemeClr val="hlink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Line 35"/>
            <p:cNvSpPr>
              <a:spLocks noChangeShapeType="1"/>
            </p:cNvSpPr>
            <p:nvPr/>
          </p:nvSpPr>
          <p:spPr bwMode="auto">
            <a:xfrm flipV="1">
              <a:off x="1066" y="424"/>
              <a:ext cx="4694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36"/>
            <p:cNvSpPr>
              <a:spLocks noChangeShapeType="1"/>
            </p:cNvSpPr>
            <p:nvPr/>
          </p:nvSpPr>
          <p:spPr bwMode="auto">
            <a:xfrm>
              <a:off x="1066" y="391"/>
              <a:ext cx="4694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85053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D6"/>
                </a:solidFill>
              </a:rPr>
              <a:t>5 этап: заключительный</a:t>
            </a:r>
            <a:br>
              <a:rPr lang="ru-RU" dirty="0" smtClean="0">
                <a:solidFill>
                  <a:srgbClr val="0000D6"/>
                </a:solidFill>
              </a:rPr>
            </a:br>
            <a:r>
              <a:rPr lang="ru-RU" dirty="0" smtClean="0">
                <a:solidFill>
                  <a:srgbClr val="0000D6"/>
                </a:solidFill>
              </a:rPr>
              <a:t>(10 минут)</a:t>
            </a:r>
            <a:endParaRPr lang="ru-RU" dirty="0">
              <a:solidFill>
                <a:srgbClr val="0000D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 итогам заполненной сводной таблицы и созданной гистограммы </a:t>
            </a:r>
            <a:r>
              <a:rPr lang="ru-RU" dirty="0" err="1" smtClean="0"/>
              <a:t>ученикиделают</a:t>
            </a:r>
            <a:r>
              <a:rPr lang="ru-RU" dirty="0" smtClean="0"/>
              <a:t> вывод и отвечают на вопрос, поставленный вначале занятия : </a:t>
            </a:r>
            <a:r>
              <a:rPr lang="ru-RU" b="1" i="1" dirty="0" smtClean="0">
                <a:solidFill>
                  <a:srgbClr val="FF0000"/>
                </a:solidFill>
              </a:rPr>
              <a:t>Какую антивирусную программу выбрать?</a:t>
            </a:r>
          </a:p>
          <a:p>
            <a:pPr>
              <a:buNone/>
            </a:pPr>
            <a:endParaRPr lang="ru-RU" dirty="0"/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0" y="-534988"/>
            <a:ext cx="9144000" cy="7392988"/>
            <a:chOff x="0" y="-337"/>
            <a:chExt cx="5760" cy="4657"/>
          </a:xfrm>
        </p:grpSpPr>
        <p:sp>
          <p:nvSpPr>
            <p:cNvPr id="5" name="Line 22"/>
            <p:cNvSpPr>
              <a:spLocks noChangeShapeType="1"/>
            </p:cNvSpPr>
            <p:nvPr/>
          </p:nvSpPr>
          <p:spPr bwMode="auto">
            <a:xfrm flipV="1">
              <a:off x="0" y="4027"/>
              <a:ext cx="5465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Line 23"/>
            <p:cNvSpPr>
              <a:spLocks noChangeShapeType="1"/>
            </p:cNvSpPr>
            <p:nvPr/>
          </p:nvSpPr>
          <p:spPr bwMode="auto">
            <a:xfrm flipV="1">
              <a:off x="0" y="4059"/>
              <a:ext cx="5602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24"/>
            <p:cNvSpPr>
              <a:spLocks noChangeShapeType="1"/>
            </p:cNvSpPr>
            <p:nvPr/>
          </p:nvSpPr>
          <p:spPr bwMode="auto">
            <a:xfrm rot="5400000">
              <a:off x="-1578" y="2560"/>
              <a:ext cx="3521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25"/>
            <p:cNvSpPr>
              <a:spLocks noChangeShapeType="1"/>
            </p:cNvSpPr>
            <p:nvPr/>
          </p:nvSpPr>
          <p:spPr bwMode="auto">
            <a:xfrm rot="5400000" flipV="1">
              <a:off x="-1634" y="2537"/>
              <a:ext cx="3566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17" y="-337"/>
              <a:ext cx="1097" cy="1402"/>
              <a:chOff x="0" y="-377"/>
              <a:chExt cx="1208" cy="1544"/>
            </a:xfrm>
          </p:grpSpPr>
          <p:sp>
            <p:nvSpPr>
              <p:cNvPr id="13" name="Arc 27"/>
              <p:cNvSpPr>
                <a:spLocks/>
              </p:cNvSpPr>
              <p:nvPr/>
            </p:nvSpPr>
            <p:spPr bwMode="auto">
              <a:xfrm rot="2525349">
                <a:off x="85" y="-232"/>
                <a:ext cx="1047" cy="1280"/>
              </a:xfrm>
              <a:custGeom>
                <a:avLst/>
                <a:gdLst>
                  <a:gd name="T0" fmla="*/ 18 w 43200"/>
                  <a:gd name="T1" fmla="*/ 2 h 43200"/>
                  <a:gd name="T2" fmla="*/ 14 w 43200"/>
                  <a:gd name="T3" fmla="*/ 0 h 43200"/>
                  <a:gd name="T4" fmla="*/ 13 w 43200"/>
                  <a:gd name="T5" fmla="*/ 19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</a:path>
                  <a:path w="43200" h="43200" stroke="0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4" name="Picture 28" descr="j0395941%5b1%5d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6000" contrast="-18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4" cy="8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Arc 29"/>
              <p:cNvSpPr>
                <a:spLocks/>
              </p:cNvSpPr>
              <p:nvPr/>
            </p:nvSpPr>
            <p:spPr bwMode="auto">
              <a:xfrm rot="2525349">
                <a:off x="148" y="-377"/>
                <a:ext cx="1060" cy="1544"/>
              </a:xfrm>
              <a:custGeom>
                <a:avLst/>
                <a:gdLst>
                  <a:gd name="T0" fmla="*/ 39 w 21600"/>
                  <a:gd name="T1" fmla="*/ 0 h 35286"/>
                  <a:gd name="T2" fmla="*/ 14 w 21600"/>
                  <a:gd name="T3" fmla="*/ 68 h 35286"/>
                  <a:gd name="T4" fmla="*/ 0 w 21600"/>
                  <a:gd name="T5" fmla="*/ 28 h 3528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5286"/>
                  <a:gd name="T11" fmla="*/ 21600 w 21600"/>
                  <a:gd name="T12" fmla="*/ 35286 h 35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5286" fill="none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</a:path>
                  <a:path w="21600" h="35286" stroke="0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  <a:lnTo>
                      <a:pt x="0" y="14451"/>
                    </a:lnTo>
                    <a:close/>
                  </a:path>
                </a:pathLst>
              </a:custGeom>
              <a:noFill/>
              <a:ln w="1905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Arc 30"/>
              <p:cNvSpPr>
                <a:spLocks/>
              </p:cNvSpPr>
              <p:nvPr/>
            </p:nvSpPr>
            <p:spPr bwMode="auto">
              <a:xfrm rot="2525349">
                <a:off x="279" y="-283"/>
                <a:ext cx="879" cy="1446"/>
              </a:xfrm>
              <a:custGeom>
                <a:avLst/>
                <a:gdLst>
                  <a:gd name="T0" fmla="*/ 23 w 21600"/>
                  <a:gd name="T1" fmla="*/ 0 h 37724"/>
                  <a:gd name="T2" fmla="*/ 5 w 21600"/>
                  <a:gd name="T3" fmla="*/ 55 h 37724"/>
                  <a:gd name="T4" fmla="*/ 0 w 21600"/>
                  <a:gd name="T5" fmla="*/ 24 h 3772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7724"/>
                  <a:gd name="T11" fmla="*/ 21600 w 21600"/>
                  <a:gd name="T12" fmla="*/ 37724 h 377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7724" fill="none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</a:path>
                  <a:path w="21600" h="37724" stroke="0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  <a:lnTo>
                      <a:pt x="0" y="16300"/>
                    </a:lnTo>
                    <a:close/>
                  </a:path>
                </a:pathLst>
              </a:custGeom>
              <a:noFill/>
              <a:ln w="19050">
                <a:solidFill>
                  <a:srgbClr val="99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4920" y="4081"/>
              <a:ext cx="316" cy="21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12700" dir="5400000" algn="ctr" rotWithShape="0">
                <a:schemeClr val="hlink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Line 35"/>
            <p:cNvSpPr>
              <a:spLocks noChangeShapeType="1"/>
            </p:cNvSpPr>
            <p:nvPr/>
          </p:nvSpPr>
          <p:spPr bwMode="auto">
            <a:xfrm flipV="1">
              <a:off x="1066" y="424"/>
              <a:ext cx="4694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36"/>
            <p:cNvSpPr>
              <a:spLocks noChangeShapeType="1"/>
            </p:cNvSpPr>
            <p:nvPr/>
          </p:nvSpPr>
          <p:spPr bwMode="auto">
            <a:xfrm>
              <a:off x="1066" y="391"/>
              <a:ext cx="4694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7802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64383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D6"/>
                </a:solidFill>
              </a:rPr>
              <a:t>Рабочий листок</a:t>
            </a:r>
            <a:br>
              <a:rPr lang="ru-RU" dirty="0" smtClean="0">
                <a:solidFill>
                  <a:srgbClr val="0000D6"/>
                </a:solidFill>
              </a:rPr>
            </a:br>
            <a:r>
              <a:rPr lang="ru-RU" sz="4000" dirty="0" smtClean="0">
                <a:solidFill>
                  <a:srgbClr val="0000D6"/>
                </a:solidFill>
              </a:rPr>
              <a:t>(</a:t>
            </a:r>
            <a:r>
              <a:rPr lang="ru-RU" sz="3600" dirty="0" smtClean="0">
                <a:solidFill>
                  <a:srgbClr val="0000D6"/>
                </a:solidFill>
              </a:rPr>
              <a:t>создан в </a:t>
            </a:r>
            <a:r>
              <a:rPr lang="en-US" sz="3600" dirty="0" smtClean="0">
                <a:solidFill>
                  <a:srgbClr val="0000D6"/>
                </a:solidFill>
              </a:rPr>
              <a:t>MS Excel</a:t>
            </a:r>
            <a:r>
              <a:rPr lang="ru-RU" sz="3600" dirty="0" smtClean="0">
                <a:solidFill>
                  <a:srgbClr val="0000D6"/>
                </a:solidFill>
              </a:rPr>
              <a:t>, заполняется вручную)</a:t>
            </a:r>
            <a:endParaRPr lang="ru-RU" sz="3600" dirty="0">
              <a:solidFill>
                <a:srgbClr val="0000D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                 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Рабочий                                     Рабочий</a:t>
            </a:r>
          </a:p>
          <a:p>
            <a:r>
              <a:rPr lang="ru-RU" dirty="0" smtClean="0"/>
              <a:t>                   листок 1                                     листок 2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t="21466" r="78721" b="15398"/>
          <a:stretch>
            <a:fillRect/>
          </a:stretch>
        </p:blipFill>
        <p:spPr bwMode="auto">
          <a:xfrm>
            <a:off x="285720" y="1285860"/>
            <a:ext cx="214314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t="28515" r="78617" b="13867"/>
          <a:stretch>
            <a:fillRect/>
          </a:stretch>
        </p:blipFill>
        <p:spPr bwMode="auto">
          <a:xfrm>
            <a:off x="305890" y="4154849"/>
            <a:ext cx="2143140" cy="263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t="21466" r="82977" b="15398"/>
          <a:stretch>
            <a:fillRect/>
          </a:stretch>
        </p:blipFill>
        <p:spPr bwMode="auto">
          <a:xfrm>
            <a:off x="4601738" y="1337152"/>
            <a:ext cx="171451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 t="28515" r="77904" b="13867"/>
          <a:stretch>
            <a:fillRect/>
          </a:stretch>
        </p:blipFill>
        <p:spPr bwMode="auto">
          <a:xfrm>
            <a:off x="4572000" y="4225534"/>
            <a:ext cx="2214578" cy="263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 l="21279" t="21466" r="74465" b="15398"/>
          <a:stretch>
            <a:fillRect/>
          </a:stretch>
        </p:blipFill>
        <p:spPr bwMode="auto">
          <a:xfrm>
            <a:off x="6286512" y="1367837"/>
            <a:ext cx="42862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21"/>
          <p:cNvGrpSpPr>
            <a:grpSpLocks/>
          </p:cNvGrpSpPr>
          <p:nvPr/>
        </p:nvGrpSpPr>
        <p:grpSpPr bwMode="auto">
          <a:xfrm>
            <a:off x="0" y="-534988"/>
            <a:ext cx="9144000" cy="7392988"/>
            <a:chOff x="0" y="-337"/>
            <a:chExt cx="5760" cy="4657"/>
          </a:xfrm>
        </p:grpSpPr>
        <p:sp>
          <p:nvSpPr>
            <p:cNvPr id="10" name="Line 22"/>
            <p:cNvSpPr>
              <a:spLocks noChangeShapeType="1"/>
            </p:cNvSpPr>
            <p:nvPr/>
          </p:nvSpPr>
          <p:spPr bwMode="auto">
            <a:xfrm flipV="1">
              <a:off x="0" y="4027"/>
              <a:ext cx="5465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Line 23"/>
            <p:cNvSpPr>
              <a:spLocks noChangeShapeType="1"/>
            </p:cNvSpPr>
            <p:nvPr/>
          </p:nvSpPr>
          <p:spPr bwMode="auto">
            <a:xfrm flipV="1">
              <a:off x="0" y="4059"/>
              <a:ext cx="5602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24"/>
            <p:cNvSpPr>
              <a:spLocks noChangeShapeType="1"/>
            </p:cNvSpPr>
            <p:nvPr/>
          </p:nvSpPr>
          <p:spPr bwMode="auto">
            <a:xfrm rot="5400000">
              <a:off x="-1578" y="2560"/>
              <a:ext cx="3521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25"/>
            <p:cNvSpPr>
              <a:spLocks noChangeShapeType="1"/>
            </p:cNvSpPr>
            <p:nvPr/>
          </p:nvSpPr>
          <p:spPr bwMode="auto">
            <a:xfrm rot="5400000" flipV="1">
              <a:off x="-1634" y="2537"/>
              <a:ext cx="3566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4" name="Group 26"/>
            <p:cNvGrpSpPr>
              <a:grpSpLocks/>
            </p:cNvGrpSpPr>
            <p:nvPr/>
          </p:nvGrpSpPr>
          <p:grpSpPr bwMode="auto">
            <a:xfrm>
              <a:off x="17" y="-337"/>
              <a:ext cx="1097" cy="1402"/>
              <a:chOff x="0" y="-377"/>
              <a:chExt cx="1208" cy="1544"/>
            </a:xfrm>
          </p:grpSpPr>
          <p:sp>
            <p:nvSpPr>
              <p:cNvPr id="18" name="Arc 27"/>
              <p:cNvSpPr>
                <a:spLocks/>
              </p:cNvSpPr>
              <p:nvPr/>
            </p:nvSpPr>
            <p:spPr bwMode="auto">
              <a:xfrm rot="2525349">
                <a:off x="85" y="-232"/>
                <a:ext cx="1047" cy="1280"/>
              </a:xfrm>
              <a:custGeom>
                <a:avLst/>
                <a:gdLst>
                  <a:gd name="T0" fmla="*/ 18 w 43200"/>
                  <a:gd name="T1" fmla="*/ 2 h 43200"/>
                  <a:gd name="T2" fmla="*/ 14 w 43200"/>
                  <a:gd name="T3" fmla="*/ 0 h 43200"/>
                  <a:gd name="T4" fmla="*/ 13 w 43200"/>
                  <a:gd name="T5" fmla="*/ 19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</a:path>
                  <a:path w="43200" h="43200" stroke="0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9" name="Picture 28" descr="j0395941%5b1%5d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6000" contrast="-18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4" cy="8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" name="Arc 29"/>
              <p:cNvSpPr>
                <a:spLocks/>
              </p:cNvSpPr>
              <p:nvPr/>
            </p:nvSpPr>
            <p:spPr bwMode="auto">
              <a:xfrm rot="2525349">
                <a:off x="148" y="-377"/>
                <a:ext cx="1060" cy="1544"/>
              </a:xfrm>
              <a:custGeom>
                <a:avLst/>
                <a:gdLst>
                  <a:gd name="T0" fmla="*/ 39 w 21600"/>
                  <a:gd name="T1" fmla="*/ 0 h 35286"/>
                  <a:gd name="T2" fmla="*/ 14 w 21600"/>
                  <a:gd name="T3" fmla="*/ 68 h 35286"/>
                  <a:gd name="T4" fmla="*/ 0 w 21600"/>
                  <a:gd name="T5" fmla="*/ 28 h 3528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5286"/>
                  <a:gd name="T11" fmla="*/ 21600 w 21600"/>
                  <a:gd name="T12" fmla="*/ 35286 h 35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5286" fill="none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</a:path>
                  <a:path w="21600" h="35286" stroke="0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  <a:lnTo>
                      <a:pt x="0" y="14451"/>
                    </a:lnTo>
                    <a:close/>
                  </a:path>
                </a:pathLst>
              </a:custGeom>
              <a:noFill/>
              <a:ln w="1905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Arc 30"/>
              <p:cNvSpPr>
                <a:spLocks/>
              </p:cNvSpPr>
              <p:nvPr/>
            </p:nvSpPr>
            <p:spPr bwMode="auto">
              <a:xfrm rot="2525349">
                <a:off x="279" y="-283"/>
                <a:ext cx="879" cy="1446"/>
              </a:xfrm>
              <a:custGeom>
                <a:avLst/>
                <a:gdLst>
                  <a:gd name="T0" fmla="*/ 23 w 21600"/>
                  <a:gd name="T1" fmla="*/ 0 h 37724"/>
                  <a:gd name="T2" fmla="*/ 5 w 21600"/>
                  <a:gd name="T3" fmla="*/ 55 h 37724"/>
                  <a:gd name="T4" fmla="*/ 0 w 21600"/>
                  <a:gd name="T5" fmla="*/ 24 h 3772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7724"/>
                  <a:gd name="T11" fmla="*/ 21600 w 21600"/>
                  <a:gd name="T12" fmla="*/ 37724 h 377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7724" fill="none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</a:path>
                  <a:path w="21600" h="37724" stroke="0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  <a:lnTo>
                      <a:pt x="0" y="16300"/>
                    </a:lnTo>
                    <a:close/>
                  </a:path>
                </a:pathLst>
              </a:custGeom>
              <a:noFill/>
              <a:ln w="19050">
                <a:solidFill>
                  <a:srgbClr val="99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5" name="Oval 33"/>
            <p:cNvSpPr>
              <a:spLocks noChangeArrowheads="1"/>
            </p:cNvSpPr>
            <p:nvPr/>
          </p:nvSpPr>
          <p:spPr bwMode="auto">
            <a:xfrm>
              <a:off x="4920" y="4081"/>
              <a:ext cx="316" cy="21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12700" dir="5400000" algn="ctr" rotWithShape="0">
                <a:schemeClr val="hlink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Line 35"/>
            <p:cNvSpPr>
              <a:spLocks noChangeShapeType="1"/>
            </p:cNvSpPr>
            <p:nvPr/>
          </p:nvSpPr>
          <p:spPr bwMode="auto">
            <a:xfrm flipV="1">
              <a:off x="1066" y="424"/>
              <a:ext cx="4694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36"/>
            <p:cNvSpPr>
              <a:spLocks noChangeShapeType="1"/>
            </p:cNvSpPr>
            <p:nvPr/>
          </p:nvSpPr>
          <p:spPr bwMode="auto">
            <a:xfrm>
              <a:off x="1066" y="391"/>
              <a:ext cx="4694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4374578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24" y="0"/>
            <a:ext cx="7286676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00D6"/>
                </a:solidFill>
              </a:rPr>
              <a:t>Сводная таблица</a:t>
            </a:r>
            <a:br>
              <a:rPr lang="ru-RU" sz="3600" dirty="0" smtClean="0">
                <a:solidFill>
                  <a:srgbClr val="0000D6"/>
                </a:solidFill>
              </a:rPr>
            </a:br>
            <a:r>
              <a:rPr lang="ru-RU" sz="3600" dirty="0" smtClean="0">
                <a:solidFill>
                  <a:srgbClr val="0000D6"/>
                </a:solidFill>
              </a:rPr>
              <a:t>(создана и формируется в </a:t>
            </a:r>
            <a:r>
              <a:rPr lang="en-US" sz="3600" dirty="0" smtClean="0">
                <a:solidFill>
                  <a:srgbClr val="0000D6"/>
                </a:solidFill>
              </a:rPr>
              <a:t>MS Excel</a:t>
            </a:r>
            <a:r>
              <a:rPr lang="ru-RU" sz="3600" dirty="0" smtClean="0">
                <a:solidFill>
                  <a:srgbClr val="0000D6"/>
                </a:solidFill>
              </a:rPr>
              <a:t>)</a:t>
            </a:r>
            <a:endParaRPr lang="ru-RU" sz="3600" dirty="0">
              <a:solidFill>
                <a:srgbClr val="0000D6"/>
              </a:solidFill>
            </a:endParaRPr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0" y="-534988"/>
            <a:ext cx="9144000" cy="7392988"/>
            <a:chOff x="0" y="-337"/>
            <a:chExt cx="5760" cy="4657"/>
          </a:xfrm>
        </p:grpSpPr>
        <p:sp>
          <p:nvSpPr>
            <p:cNvPr id="5" name="Line 22"/>
            <p:cNvSpPr>
              <a:spLocks noChangeShapeType="1"/>
            </p:cNvSpPr>
            <p:nvPr/>
          </p:nvSpPr>
          <p:spPr bwMode="auto">
            <a:xfrm flipV="1">
              <a:off x="0" y="4027"/>
              <a:ext cx="5465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Line 23"/>
            <p:cNvSpPr>
              <a:spLocks noChangeShapeType="1"/>
            </p:cNvSpPr>
            <p:nvPr/>
          </p:nvSpPr>
          <p:spPr bwMode="auto">
            <a:xfrm flipV="1">
              <a:off x="0" y="4059"/>
              <a:ext cx="5602" cy="0"/>
            </a:xfrm>
            <a:prstGeom prst="line">
              <a:avLst/>
            </a:prstGeom>
            <a:noFill/>
            <a:ln w="1905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24"/>
            <p:cNvSpPr>
              <a:spLocks noChangeShapeType="1"/>
            </p:cNvSpPr>
            <p:nvPr/>
          </p:nvSpPr>
          <p:spPr bwMode="auto">
            <a:xfrm rot="5400000">
              <a:off x="-1578" y="2560"/>
              <a:ext cx="3521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25"/>
            <p:cNvSpPr>
              <a:spLocks noChangeShapeType="1"/>
            </p:cNvSpPr>
            <p:nvPr/>
          </p:nvSpPr>
          <p:spPr bwMode="auto">
            <a:xfrm rot="5400000" flipV="1">
              <a:off x="-1634" y="2537"/>
              <a:ext cx="3566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17" y="-337"/>
              <a:ext cx="1097" cy="1402"/>
              <a:chOff x="0" y="-377"/>
              <a:chExt cx="1208" cy="1544"/>
            </a:xfrm>
          </p:grpSpPr>
          <p:sp>
            <p:nvSpPr>
              <p:cNvPr id="13" name="Arc 27"/>
              <p:cNvSpPr>
                <a:spLocks/>
              </p:cNvSpPr>
              <p:nvPr/>
            </p:nvSpPr>
            <p:spPr bwMode="auto">
              <a:xfrm rot="2525349">
                <a:off x="85" y="-232"/>
                <a:ext cx="1047" cy="1280"/>
              </a:xfrm>
              <a:custGeom>
                <a:avLst/>
                <a:gdLst>
                  <a:gd name="T0" fmla="*/ 18 w 43200"/>
                  <a:gd name="T1" fmla="*/ 2 h 43200"/>
                  <a:gd name="T2" fmla="*/ 14 w 43200"/>
                  <a:gd name="T3" fmla="*/ 0 h 43200"/>
                  <a:gd name="T4" fmla="*/ 13 w 43200"/>
                  <a:gd name="T5" fmla="*/ 19 h 43200"/>
                  <a:gd name="T6" fmla="*/ 0 60000 65536"/>
                  <a:gd name="T7" fmla="*/ 0 60000 65536"/>
                  <a:gd name="T8" fmla="*/ 0 60000 65536"/>
                  <a:gd name="T9" fmla="*/ 0 w 43200"/>
                  <a:gd name="T10" fmla="*/ 0 h 43200"/>
                  <a:gd name="T11" fmla="*/ 43200 w 43200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00" h="43200" fill="none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</a:path>
                  <a:path w="43200" h="43200" stroke="0" extrusionOk="0">
                    <a:moveTo>
                      <a:pt x="31119" y="2211"/>
                    </a:moveTo>
                    <a:cubicBezTo>
                      <a:pt x="38514" y="5841"/>
                      <a:pt x="43200" y="13362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524" y="-1"/>
                      <a:pt x="23448" y="59"/>
                      <a:pt x="24365" y="17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4" name="Picture 28" descr="j0395941%5b1%5d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6000" contrast="-18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4" cy="8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Arc 29"/>
              <p:cNvSpPr>
                <a:spLocks/>
              </p:cNvSpPr>
              <p:nvPr/>
            </p:nvSpPr>
            <p:spPr bwMode="auto">
              <a:xfrm rot="2525349">
                <a:off x="148" y="-377"/>
                <a:ext cx="1060" cy="1544"/>
              </a:xfrm>
              <a:custGeom>
                <a:avLst/>
                <a:gdLst>
                  <a:gd name="T0" fmla="*/ 39 w 21600"/>
                  <a:gd name="T1" fmla="*/ 0 h 35286"/>
                  <a:gd name="T2" fmla="*/ 14 w 21600"/>
                  <a:gd name="T3" fmla="*/ 68 h 35286"/>
                  <a:gd name="T4" fmla="*/ 0 w 21600"/>
                  <a:gd name="T5" fmla="*/ 28 h 3528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5286"/>
                  <a:gd name="T11" fmla="*/ 21600 w 21600"/>
                  <a:gd name="T12" fmla="*/ 35286 h 3528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5286" fill="none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</a:path>
                  <a:path w="21600" h="35286" stroke="0" extrusionOk="0">
                    <a:moveTo>
                      <a:pt x="16053" y="0"/>
                    </a:moveTo>
                    <a:cubicBezTo>
                      <a:pt x="19624" y="3966"/>
                      <a:pt x="21600" y="9114"/>
                      <a:pt x="21600" y="14451"/>
                    </a:cubicBezTo>
                    <a:cubicBezTo>
                      <a:pt x="21600" y="24186"/>
                      <a:pt x="15087" y="32719"/>
                      <a:pt x="5696" y="35286"/>
                    </a:cubicBezTo>
                    <a:lnTo>
                      <a:pt x="0" y="14451"/>
                    </a:lnTo>
                    <a:close/>
                  </a:path>
                </a:pathLst>
              </a:custGeom>
              <a:noFill/>
              <a:ln w="1905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Arc 30"/>
              <p:cNvSpPr>
                <a:spLocks/>
              </p:cNvSpPr>
              <p:nvPr/>
            </p:nvSpPr>
            <p:spPr bwMode="auto">
              <a:xfrm rot="2525349">
                <a:off x="279" y="-283"/>
                <a:ext cx="879" cy="1446"/>
              </a:xfrm>
              <a:custGeom>
                <a:avLst/>
                <a:gdLst>
                  <a:gd name="T0" fmla="*/ 23 w 21600"/>
                  <a:gd name="T1" fmla="*/ 0 h 37724"/>
                  <a:gd name="T2" fmla="*/ 5 w 21600"/>
                  <a:gd name="T3" fmla="*/ 55 h 37724"/>
                  <a:gd name="T4" fmla="*/ 0 w 21600"/>
                  <a:gd name="T5" fmla="*/ 24 h 3772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7724"/>
                  <a:gd name="T11" fmla="*/ 21600 w 21600"/>
                  <a:gd name="T12" fmla="*/ 37724 h 377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7724" fill="none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</a:path>
                  <a:path w="21600" h="37724" stroke="0" extrusionOk="0">
                    <a:moveTo>
                      <a:pt x="14172" y="0"/>
                    </a:moveTo>
                    <a:cubicBezTo>
                      <a:pt x="18890" y="4102"/>
                      <a:pt x="21600" y="10047"/>
                      <a:pt x="21600" y="16300"/>
                    </a:cubicBezTo>
                    <a:cubicBezTo>
                      <a:pt x="21600" y="27166"/>
                      <a:pt x="13527" y="36341"/>
                      <a:pt x="2749" y="37724"/>
                    </a:cubicBezTo>
                    <a:lnTo>
                      <a:pt x="0" y="16300"/>
                    </a:lnTo>
                    <a:close/>
                  </a:path>
                </a:pathLst>
              </a:custGeom>
              <a:noFill/>
              <a:ln w="19050">
                <a:solidFill>
                  <a:srgbClr val="99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4920" y="4081"/>
              <a:ext cx="316" cy="21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12700" dir="5400000" algn="ctr" rotWithShape="0">
                <a:schemeClr val="hlink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Line 35"/>
            <p:cNvSpPr>
              <a:spLocks noChangeShapeType="1"/>
            </p:cNvSpPr>
            <p:nvPr/>
          </p:nvSpPr>
          <p:spPr bwMode="auto">
            <a:xfrm flipV="1">
              <a:off x="1066" y="424"/>
              <a:ext cx="4694" cy="0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36"/>
            <p:cNvSpPr>
              <a:spLocks noChangeShapeType="1"/>
            </p:cNvSpPr>
            <p:nvPr/>
          </p:nvSpPr>
          <p:spPr bwMode="auto">
            <a:xfrm>
              <a:off x="1066" y="391"/>
              <a:ext cx="4694" cy="0"/>
            </a:xfrm>
            <a:prstGeom prst="line">
              <a:avLst/>
            </a:prstGeom>
            <a:noFill/>
            <a:ln w="1905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21466" r="44675" b="15398"/>
          <a:stretch>
            <a:fillRect/>
          </a:stretch>
        </p:blipFill>
        <p:spPr bwMode="auto">
          <a:xfrm>
            <a:off x="2357422" y="1142984"/>
            <a:ext cx="557216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 t="28515" r="47255" b="13867"/>
          <a:stretch>
            <a:fillRect/>
          </a:stretch>
        </p:blipFill>
        <p:spPr bwMode="auto">
          <a:xfrm>
            <a:off x="2357422" y="4000504"/>
            <a:ext cx="5286412" cy="263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 t="79297" r="47255" b="17773"/>
          <a:stretch>
            <a:fillRect/>
          </a:stretch>
        </p:blipFill>
        <p:spPr bwMode="auto">
          <a:xfrm>
            <a:off x="2357422" y="6643710"/>
            <a:ext cx="5286412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667490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Мозговой штурм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/>
              <a:t>Мозговой штурм – </a:t>
            </a:r>
            <a:r>
              <a:rPr lang="ru-RU" dirty="0"/>
              <a:t>специализированный метод групповой работы, направленный на генерацию новых идей, стимулирующий творческое мышление каждого участника. Используется на занятиях с дидактической целью эффективного предъявления большого по объему теоретического материала и обобщения ранее изученного материала.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52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980728"/>
            <a:ext cx="5832648" cy="288032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1200" dirty="0"/>
              <a:t>Рост научных знаний быстро стирает</a:t>
            </a:r>
          </a:p>
          <a:p>
            <a:pPr marL="0" indent="0">
              <a:buNone/>
            </a:pPr>
            <a:r>
              <a:rPr lang="ru-RU" sz="11200" dirty="0"/>
              <a:t>грани между отдельными науками. </a:t>
            </a:r>
          </a:p>
          <a:p>
            <a:pPr marL="0" indent="0">
              <a:buNone/>
            </a:pPr>
            <a:r>
              <a:rPr lang="ru-RU" sz="11200" dirty="0"/>
              <a:t>Мы все более специализируемся не </a:t>
            </a:r>
          </a:p>
          <a:p>
            <a:pPr marL="0" indent="0">
              <a:buNone/>
            </a:pPr>
            <a:r>
              <a:rPr lang="ru-RU" sz="11200" dirty="0"/>
              <a:t>по наукам, а по проблемам.   </a:t>
            </a:r>
          </a:p>
          <a:p>
            <a:pPr marL="0" indent="0" algn="r">
              <a:buNone/>
            </a:pPr>
            <a:r>
              <a:rPr lang="ru-RU" sz="11200" dirty="0"/>
              <a:t>				</a:t>
            </a:r>
            <a:r>
              <a:rPr lang="ru-RU" sz="11200" dirty="0" smtClean="0"/>
              <a:t> </a:t>
            </a:r>
            <a:r>
              <a:rPr lang="ru-RU" sz="11200" dirty="0" err="1" smtClean="0"/>
              <a:t>В.Вернадский</a:t>
            </a:r>
            <a:r>
              <a:rPr lang="ru-RU" sz="11200" dirty="0"/>
              <a:t>.</a:t>
            </a:r>
          </a:p>
          <a:p>
            <a:endParaRPr lang="ru-RU" dirty="0"/>
          </a:p>
        </p:txBody>
      </p:sp>
      <p:pic>
        <p:nvPicPr>
          <p:cNvPr id="4" name="Picture 4" descr="demo-m - Мои фотографии - Фотоальбомы - Информатика - элемент будущег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73598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260648"/>
            <a:ext cx="8352928" cy="6192688"/>
          </a:xfrm>
          <a:prstGeom prst="rect">
            <a:avLst/>
          </a:prstGeom>
          <a:noFill/>
          <a:ln w="69850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36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Тема урока: </a:t>
            </a:r>
            <a:r>
              <a:rPr lang="ru-RU" dirty="0">
                <a:solidFill>
                  <a:srgbClr val="C00000"/>
                </a:solidFill>
              </a:rPr>
              <a:t>Локальные компьютерные сети.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Цель урока: </a:t>
            </a:r>
            <a:r>
              <a:rPr lang="ru-RU" dirty="0"/>
              <a:t>Поиск оптимального решения при построении локальной компьютерной сети.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Создаётся проблемная ситуация: предлагаю учащимся представить, что они являются сотрудниками фирмы. У каждого из них есть свой рабочий компьютер. Проблема в том, что каждый сотрудник выполняет только часть заказа фирмы и есть необходимость обмениваться данными с другими сотрудниками, пользоваться принтером и сканером, а периферийные устройства (принтер, сканер) один на весь отдел.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Что делать?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86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850106"/>
          </a:xfrm>
        </p:spPr>
        <p:txBody>
          <a:bodyPr>
            <a:noAutofit/>
          </a:bodyPr>
          <a:lstStyle/>
          <a:p>
            <a:r>
              <a:rPr lang="ru-RU" sz="3200" dirty="0" smtClean="0"/>
              <a:t>«Плюсы» и «минусы» «мозгового штурма»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Положительные </a:t>
            </a:r>
            <a:r>
              <a:rPr lang="ru-RU" dirty="0">
                <a:solidFill>
                  <a:srgbClr val="C00000"/>
                </a:solidFill>
              </a:rPr>
              <a:t>стороны:</a:t>
            </a:r>
          </a:p>
          <a:p>
            <a:pPr marL="0" indent="0">
              <a:buNone/>
            </a:pPr>
            <a:r>
              <a:rPr lang="ru-RU" dirty="0"/>
              <a:t>- все учащиеся участвуют на равных позициях;</a:t>
            </a:r>
          </a:p>
          <a:p>
            <a:pPr marL="0" indent="0">
              <a:buNone/>
            </a:pPr>
            <a:r>
              <a:rPr lang="ru-RU" dirty="0"/>
              <a:t>- возможность наглядного изображения проблемы, так как в процессе постоянно фиксируются все выдвинутые идеи;</a:t>
            </a:r>
          </a:p>
          <a:p>
            <a:pPr marL="0" indent="0">
              <a:buNone/>
            </a:pPr>
            <a:r>
              <a:rPr lang="ru-RU" dirty="0"/>
              <a:t>- создаются условия для развития познавательного интереса. Метод предполагает наличие соревновательной атмосферы, а для того, чтобы выдвигать правильные идеи, необходимо владеть достаточным уровнем знаний. Это побуждает учащихся к познанию.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Недостатки</a:t>
            </a:r>
            <a:r>
              <a:rPr lang="ru-RU" dirty="0">
                <a:solidFill>
                  <a:srgbClr val="C00000"/>
                </a:solidFill>
              </a:rPr>
              <a:t>:</a:t>
            </a:r>
          </a:p>
          <a:p>
            <a:pPr marL="0" indent="0">
              <a:buNone/>
            </a:pPr>
            <a:r>
              <a:rPr lang="ru-RU" dirty="0"/>
              <a:t>- при разделении класса на группы может возникнуть доминирование лидеров, в то время как остальные не будут включены в процесс;</a:t>
            </a:r>
          </a:p>
          <a:p>
            <a:pPr marL="0" indent="0">
              <a:buNone/>
            </a:pPr>
            <a:r>
              <a:rPr lang="ru-RU" dirty="0"/>
              <a:t>- возможно «зацикливание» на однотипных идеях.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857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Деловые игры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00200"/>
            <a:ext cx="8136904" cy="4525963"/>
          </a:xfrm>
        </p:spPr>
        <p:txBody>
          <a:bodyPr>
            <a:normAutofit/>
          </a:bodyPr>
          <a:lstStyle/>
          <a:p>
            <a:pPr algn="just"/>
            <a:r>
              <a:rPr lang="ru-RU" b="1" dirty="0"/>
              <a:t>Деловые игры – </a:t>
            </a:r>
            <a:r>
              <a:rPr lang="ru-RU" dirty="0"/>
              <a:t>метод  организации активной работы учащихся, направленный на выработку определенных рецептов эффективной учебной и профессиональной деятельности. Используется на занятиях с дидактической целью моделирования учебной или профессиональной деятельности учащихся, повышения учебной мотивации.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374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Урок - деловая игра «Сборка компьютера»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Ученикам предлагается следующая </a:t>
            </a:r>
            <a:r>
              <a:rPr lang="ru-RU" sz="2400" i="1" dirty="0"/>
              <a:t>ситуация деловой игры:</a:t>
            </a:r>
            <a:endParaRPr lang="ru-RU" sz="2400" dirty="0"/>
          </a:p>
          <a:p>
            <a:pPr marL="0" indent="0" algn="just">
              <a:buNone/>
            </a:pPr>
            <a:r>
              <a:rPr lang="ru-RU" sz="2400" i="1" dirty="0"/>
              <a:t> </a:t>
            </a:r>
            <a:r>
              <a:rPr lang="ru-RU" sz="2400" dirty="0"/>
              <a:t>«В городе рабо­тают несколько фирм — обществ с ог­раниченной ответственностью (000) — по сборке компьютеров на заказ. </a:t>
            </a:r>
            <a:r>
              <a:rPr lang="ru-RU" sz="2400" dirty="0" smtClean="0"/>
              <a:t>С </a:t>
            </a:r>
            <a:r>
              <a:rPr lang="ru-RU" sz="2400" dirty="0"/>
              <a:t>утра </a:t>
            </a:r>
            <a:r>
              <a:rPr lang="ru-RU" sz="2400" dirty="0" smtClean="0"/>
              <a:t>поступает </a:t>
            </a:r>
            <a:r>
              <a:rPr lang="ru-RU" sz="2400" dirty="0"/>
              <a:t>заказ: за­казчик хочет купить компьютер, но точ­но не знает, какой конфигурации дол­жен быть этот компьютер и какое до­полнительное оборудование к компьюте­ру ему понадобится. Надо ему в этом по­мочь».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412776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u="sng" dirty="0" smtClean="0">
                <a:solidFill>
                  <a:schemeClr val="accent1">
                    <a:lumMod val="75000"/>
                  </a:schemeClr>
                </a:solidFill>
              </a:rPr>
              <a:t>Дидактическая цель урока: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в игровой форме по­знакомить учащихся с основными уст­ройствами компьютера, их функциями и информационным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взаимодействием.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31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11087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err="1" smtClean="0">
                <a:solidFill>
                  <a:srgbClr val="C00000"/>
                </a:solidFill>
              </a:rPr>
              <a:t>Баскет</a:t>
            </a:r>
            <a:r>
              <a:rPr lang="ru-RU" b="1" dirty="0" smtClean="0">
                <a:solidFill>
                  <a:srgbClr val="C00000"/>
                </a:solidFill>
              </a:rPr>
              <a:t>-метод </a:t>
            </a:r>
            <a:r>
              <a:rPr lang="ru-RU" b="1" dirty="0">
                <a:solidFill>
                  <a:srgbClr val="C00000"/>
                </a:solidFill>
              </a:rPr>
              <a:t>– </a:t>
            </a:r>
            <a:r>
              <a:rPr lang="ru-RU" dirty="0">
                <a:solidFill>
                  <a:srgbClr val="C00000"/>
                </a:solidFill>
              </a:rPr>
              <a:t>это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метод обучения на основе имитации ситуаций.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2083" y="1484784"/>
            <a:ext cx="87849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Тема</a:t>
            </a:r>
            <a:r>
              <a:rPr lang="ru-RU" b="1" dirty="0"/>
              <a:t>: "Исто­рия развития вычислительной техники" </a:t>
            </a:r>
            <a:endParaRPr lang="ru-RU" dirty="0"/>
          </a:p>
          <a:p>
            <a:r>
              <a:rPr lang="ru-RU" i="1" dirty="0">
                <a:solidFill>
                  <a:srgbClr val="C00000"/>
                </a:solidFill>
              </a:rPr>
              <a:t>Цели урока: </a:t>
            </a:r>
            <a:r>
              <a:rPr lang="ru-RU" dirty="0"/>
              <a:t>развитие учебной мотивации, навыков работы в команде, самостоя­тельной работы с литературой, умение представлять и обосновывать полученные результаты.</a:t>
            </a:r>
          </a:p>
          <a:p>
            <a:r>
              <a:rPr lang="ru-RU" i="1" dirty="0">
                <a:solidFill>
                  <a:srgbClr val="C00000"/>
                </a:solidFill>
              </a:rPr>
              <a:t>Дидактическая:</a:t>
            </a:r>
            <a:r>
              <a:rPr lang="ru-RU" i="1" dirty="0"/>
              <a:t> </a:t>
            </a:r>
            <a:r>
              <a:rPr lang="ru-RU" dirty="0"/>
              <a:t>обобщение и про­верка усвоения ранее изученного материала.</a:t>
            </a:r>
          </a:p>
          <a:p>
            <a:r>
              <a:rPr lang="ru-RU" dirty="0"/>
              <a:t>Для проведения этого занятия учителем гото­вится несколько "экспонатов" для нескольких за­лов "виртуального" музея компьютерной техники. Причем "экспонаты" для каждого зала подбира­ются так, чтобы можно было построить стройный рассказ. В качестве таких "экспонатов" можно использовать фотографии ученых и инженеров, внесших вклад в развитие вычислительной техни­ки, фотографии отдельных устройств компьютера, схемы, отражающие структуры компьютеров раз­ных поколений.</a:t>
            </a:r>
          </a:p>
          <a:p>
            <a:r>
              <a:rPr lang="ru-RU" dirty="0"/>
              <a:t>Пример набора экспонатов одного "виртуального" зала. Название зала — "Машины </a:t>
            </a:r>
            <a:r>
              <a:rPr lang="en-US" dirty="0"/>
              <a:t>II</a:t>
            </a:r>
            <a:r>
              <a:rPr lang="ru-RU" dirty="0"/>
              <a:t> поколения". Перечень "экспонатов": фотогра­фии БЭСМ-6, ЕС ЭВМ "Электроника", фотографии Н.П. Брусенцова, С.А. Лебедева, В.М. Глушкова, схема струк­туры ЭВМ </a:t>
            </a:r>
            <a:r>
              <a:rPr lang="en-US" dirty="0"/>
              <a:t>II</a:t>
            </a:r>
            <a:r>
              <a:rPr lang="ru-RU" dirty="0"/>
              <a:t> поколения, таблица с краткими све­дениями о троичной уравновешенной системе счисления и т.д.</a:t>
            </a:r>
          </a:p>
          <a:p>
            <a:r>
              <a:rPr lang="ru-RU" dirty="0"/>
              <a:t>"Экскурсовод" должен в течение 5 минут подго­товить связный рассказ о предложенных экспонатах. В подготовке рассказа ему помогают 2 "совет­ника". </a:t>
            </a:r>
          </a:p>
        </p:txBody>
      </p:sp>
    </p:spTree>
    <p:extLst>
      <p:ext uri="{BB962C8B-B14F-4D97-AF65-F5344CB8AC3E}">
        <p14:creationId xmlns:p14="http://schemas.microsoft.com/office/powerpoint/2010/main" val="379423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Тренинги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/>
              <a:t>Тренинги – </a:t>
            </a:r>
            <a:r>
              <a:rPr lang="ru-RU" dirty="0"/>
              <a:t>метод  обучения,  при котором в ходе проживания или моделирования специально заданных ситуаций обучающиеся имеют возможность развить и закрепить необходимые знания и навыки, изменить свое отношение к собственному опыту и применяемым в работе подходам. Используется на занятиях с дидактической целью отработки изучаемого материала.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616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Анализ практических ситуаций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/>
              <a:t>Анализ практических ситуаций (</a:t>
            </a:r>
            <a:r>
              <a:rPr lang="ru-RU" b="1" dirty="0" err="1"/>
              <a:t>case-study</a:t>
            </a:r>
            <a:r>
              <a:rPr lang="ru-RU" b="1" dirty="0"/>
              <a:t>) – </a:t>
            </a:r>
            <a:r>
              <a:rPr lang="ru-RU" dirty="0"/>
              <a:t>это</a:t>
            </a:r>
            <a:r>
              <a:rPr lang="ru-RU" b="1" dirty="0"/>
              <a:t> </a:t>
            </a:r>
            <a:r>
              <a:rPr lang="ru-RU" dirty="0"/>
              <a:t>метод обучения навыкам принятия решений; его целью является научить учащихся анализировать информацию, выявлять ключевые проблемы, генерировать альтернативные пути решения, оценивать их, выбирать оптимальное решение и формировать программы действий.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354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Интегративный урок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Интегративный урок — это специально организованный урок, цель которого может быть достигнута лишь при объединении знаний из разных предметов, направленный на рассмотрение и решение какой-либо пограничной проблемы, позволяющий добиться целостного, синтезированного восприятия учащимися исследуемого вопроса, гармонично сочетающий в себе методы различных наук, имеющий практическую направленность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6093296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00" b="1" dirty="0" smtClean="0">
                <a:solidFill>
                  <a:srgbClr val="C00000"/>
                </a:solidFill>
              </a:rPr>
              <a:t>Приложение: «Типы и формы интегративных уроков»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751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7004604"/>
              </p:ext>
            </p:extLst>
          </p:nvPr>
        </p:nvGraphicFramePr>
        <p:xfrm>
          <a:off x="899592" y="1514935"/>
          <a:ext cx="7499350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714356"/>
          <a:ext cx="6096000" cy="103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Cambria Math" pitchFamily="18" charset="0"/>
                          <a:ea typeface="Cambria Math" pitchFamily="18" charset="0"/>
                        </a:rPr>
                        <a:t>1) </a:t>
                      </a:r>
                      <a:r>
                        <a:rPr lang="en-US" sz="2800" dirty="0" smtClean="0">
                          <a:latin typeface="Cambria Math" pitchFamily="18" charset="0"/>
                          <a:ea typeface="Cambria Math" pitchFamily="18" charset="0"/>
                        </a:rPr>
                        <a:t>y=2 ͯ</a:t>
                      </a:r>
                      <a:endParaRPr lang="ru-RU" sz="280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Cambria Math" pitchFamily="18" charset="0"/>
                          <a:ea typeface="Cambria Math" pitchFamily="18" charset="0"/>
                        </a:rPr>
                        <a:t>3) </a:t>
                      </a:r>
                      <a:r>
                        <a:rPr lang="en-US" sz="2800" dirty="0" smtClean="0">
                          <a:latin typeface="Cambria Math" pitchFamily="18" charset="0"/>
                          <a:ea typeface="Cambria Math" pitchFamily="18" charset="0"/>
                        </a:rPr>
                        <a:t>y=(1/3) ͯ</a:t>
                      </a:r>
                      <a:endParaRPr lang="ru-RU" sz="280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Cambria Math" pitchFamily="18" charset="0"/>
                          <a:ea typeface="Cambria Math" pitchFamily="18" charset="0"/>
                        </a:rPr>
                        <a:t>2) </a:t>
                      </a:r>
                      <a:r>
                        <a:rPr lang="en-US" sz="2800" dirty="0" smtClean="0">
                          <a:latin typeface="Cambria Math" pitchFamily="18" charset="0"/>
                          <a:ea typeface="Cambria Math" pitchFamily="18" charset="0"/>
                        </a:rPr>
                        <a:t>y= 3 ͯ</a:t>
                      </a:r>
                      <a:endParaRPr lang="ru-RU" sz="280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Cambria Math" pitchFamily="18" charset="0"/>
                          <a:ea typeface="Cambria Math" pitchFamily="18" charset="0"/>
                        </a:rPr>
                        <a:t>4) </a:t>
                      </a:r>
                      <a:r>
                        <a:rPr lang="en-US" sz="2800" dirty="0" smtClean="0">
                          <a:latin typeface="Cambria Math" pitchFamily="18" charset="0"/>
                          <a:ea typeface="Cambria Math" pitchFamily="18" charset="0"/>
                        </a:rPr>
                        <a:t>y= (1/2) ͯ</a:t>
                      </a:r>
                      <a:endParaRPr lang="ru-RU" sz="280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6" y="332656"/>
            <a:ext cx="7499350" cy="51115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Укажите какие из графиков соответствуют функциям</a:t>
            </a:r>
            <a:endParaRPr lang="ru-RU" sz="2000" b="1" kern="0" dirty="0"/>
          </a:p>
        </p:txBody>
      </p:sp>
    </p:spTree>
    <p:extLst>
      <p:ext uri="{BB962C8B-B14F-4D97-AF65-F5344CB8AC3E}">
        <p14:creationId xmlns:p14="http://schemas.microsoft.com/office/powerpoint/2010/main" val="413479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У</a:t>
            </a:r>
            <a:r>
              <a:rPr lang="ru-RU" sz="3100" dirty="0" smtClean="0"/>
              <a:t>рок </a:t>
            </a:r>
            <a:r>
              <a:rPr lang="ru-RU" sz="3100" dirty="0"/>
              <a:t>по информатике: </a:t>
            </a:r>
            <a:br>
              <a:rPr lang="ru-RU" sz="3100" dirty="0"/>
            </a:br>
            <a:r>
              <a:rPr lang="ru-RU" sz="3100" dirty="0"/>
              <a:t>«Задачи на построение. СКЧ КОМПАС</a:t>
            </a:r>
            <a:r>
              <a:rPr lang="ru-RU" sz="3100" dirty="0" smtClean="0"/>
              <a:t>» 7 класс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 descr="образец 1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52736"/>
            <a:ext cx="6350000" cy="436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образец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52736"/>
            <a:ext cx="6336704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образец 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389" y="1065264"/>
            <a:ext cx="6336704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образец 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389" y="1065264"/>
            <a:ext cx="6336704" cy="433893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52733" y="5373216"/>
            <a:ext cx="91085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Задачи урока (геометрия):</a:t>
            </a:r>
            <a:endParaRPr lang="ru-RU" dirty="0"/>
          </a:p>
          <a:p>
            <a:pPr lvl="0"/>
            <a:r>
              <a:rPr lang="ru-RU" dirty="0"/>
              <a:t>Познакомить с простейшими задачами на построение</a:t>
            </a:r>
            <a:r>
              <a:rPr lang="ru-RU" dirty="0" smtClean="0"/>
              <a:t>. Развитие </a:t>
            </a:r>
            <a:r>
              <a:rPr lang="ru-RU" dirty="0"/>
              <a:t>навыков выполнения построений с использованием линейки, карандаша и циркуля</a:t>
            </a:r>
            <a:r>
              <a:rPr lang="ru-RU" dirty="0" smtClean="0"/>
              <a:t>. Совершенствование </a:t>
            </a:r>
            <a:r>
              <a:rPr lang="ru-RU" dirty="0"/>
              <a:t>навыков оформления задач по геометрии</a:t>
            </a:r>
            <a:r>
              <a:rPr lang="ru-RU" dirty="0" smtClean="0"/>
              <a:t>. Повышение </a:t>
            </a:r>
            <a:r>
              <a:rPr lang="ru-RU" dirty="0"/>
              <a:t>мотивации учащихся за счёт интеграции с другими предметами.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385744"/>
            <a:ext cx="898376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Задачи урока (информатика):</a:t>
            </a:r>
            <a:endParaRPr lang="ru-RU" dirty="0"/>
          </a:p>
          <a:p>
            <a:pPr lvl="0"/>
            <a:r>
              <a:rPr lang="ru-RU" dirty="0"/>
              <a:t>Отработка навыков выполнения построений в СКЧ «Компас</a:t>
            </a:r>
            <a:r>
              <a:rPr lang="ru-RU" dirty="0" smtClean="0"/>
              <a:t>». Развитие </a:t>
            </a:r>
            <a:r>
              <a:rPr lang="ru-RU" dirty="0"/>
              <a:t>алгоритмического мышления, умений действовать по предложенному алгоритму</a:t>
            </a:r>
            <a:r>
              <a:rPr lang="ru-RU" dirty="0" smtClean="0"/>
              <a:t>. Развитие </a:t>
            </a:r>
            <a:r>
              <a:rPr lang="ru-RU" dirty="0"/>
              <a:t>умений переносить свои знания и умения из одной предметной области в другую</a:t>
            </a:r>
            <a:r>
              <a:rPr lang="ru-RU" dirty="0" smtClean="0"/>
              <a:t>. Повышение </a:t>
            </a:r>
            <a:r>
              <a:rPr lang="ru-RU" dirty="0"/>
              <a:t>мотивации учащихся за счет интеграции с другими предметами.</a:t>
            </a:r>
          </a:p>
        </p:txBody>
      </p:sp>
    </p:spTree>
    <p:extLst>
      <p:ext uri="{BB962C8B-B14F-4D97-AF65-F5344CB8AC3E}">
        <p14:creationId xmlns:p14="http://schemas.microsoft.com/office/powerpoint/2010/main" val="6782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 проектов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b="1" dirty="0"/>
              <a:t>Метод проектов – </a:t>
            </a:r>
            <a:r>
              <a:rPr lang="ru-RU" dirty="0"/>
              <a:t>это форма организации учебного процесса, ориентированная на творческую самореализацию личности учащегося, развитие его интеллектуальных и физических возможностей, волевых качеств и творческих способностей в процессе создания новых продуктов, обладающих объективной или субъективной новизной, имеющих практическую значимость. Используется на занятиях с дидактической целью развития навыков работы в группе и эффективного создания реального объекта, творческого продукта.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600" y="5805264"/>
            <a:ext cx="7653536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 smtClean="0">
                <a:solidFill>
                  <a:srgbClr val="C00000"/>
                </a:solidFill>
              </a:rPr>
              <a:t>Приложение: «Классификация проектов»</a:t>
            </a:r>
          </a:p>
          <a:p>
            <a:pPr algn="l"/>
            <a:r>
              <a:rPr lang="ru-RU" dirty="0" smtClean="0">
                <a:solidFill>
                  <a:srgbClr val="C00000"/>
                </a:solidFill>
              </a:rPr>
              <a:t>Приложение: «Этапы работы над проектом 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216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28800"/>
            <a:ext cx="7139136" cy="352839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Проект – работа, направленная на </a:t>
            </a:r>
          </a:p>
          <a:p>
            <a:pPr marL="0" indent="0" algn="ctr">
              <a:buNone/>
            </a:pPr>
            <a:r>
              <a:rPr lang="ru-RU" dirty="0" smtClean="0"/>
              <a:t>решение конкретной проблемы, на </a:t>
            </a:r>
          </a:p>
          <a:p>
            <a:pPr marL="0" indent="0" algn="ctr">
              <a:buNone/>
            </a:pPr>
            <a:r>
              <a:rPr lang="ru-RU" dirty="0" smtClean="0"/>
              <a:t>достижение оптимальным способом </a:t>
            </a:r>
          </a:p>
          <a:p>
            <a:pPr marL="0" indent="0" algn="ctr">
              <a:buNone/>
            </a:pPr>
            <a:r>
              <a:rPr lang="ru-RU" dirty="0" smtClean="0"/>
              <a:t>заранее запланированного </a:t>
            </a:r>
          </a:p>
          <a:p>
            <a:pPr marL="0" indent="0" algn="ctr">
              <a:buNone/>
            </a:pPr>
            <a:r>
              <a:rPr lang="ru-RU" dirty="0" smtClean="0"/>
              <a:t>результата.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66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Этапы работы над проектом </a:t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904656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3600" b="1" i="1" dirty="0" smtClean="0">
                <a:effectLst/>
              </a:rPr>
              <a:t>Поисковый</a:t>
            </a:r>
            <a:endParaRPr lang="ru-RU" sz="3600" b="1" dirty="0" smtClean="0">
              <a:effectLst/>
            </a:endParaRP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1.</a:t>
            </a:r>
            <a:r>
              <a:rPr lang="ru-RU" sz="3600" dirty="0"/>
              <a:t>  </a:t>
            </a:r>
            <a:r>
              <a:rPr lang="ru-RU" sz="3600" dirty="0" smtClean="0">
                <a:effectLst/>
              </a:rPr>
              <a:t>Определение тематического поля и темы проекта.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2.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Поиск и анализ проблемы.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3.</a:t>
            </a:r>
            <a:r>
              <a:rPr lang="ru-RU" sz="3600" dirty="0"/>
              <a:t>  </a:t>
            </a:r>
            <a:r>
              <a:rPr lang="ru-RU" sz="3600" dirty="0" smtClean="0">
                <a:effectLst/>
              </a:rPr>
              <a:t>Постановка цели проекта.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  </a:t>
            </a:r>
            <a:r>
              <a:rPr lang="ru-RU" sz="3600" b="1" i="1" dirty="0" smtClean="0">
                <a:effectLst/>
              </a:rPr>
              <a:t>Аналитический</a:t>
            </a:r>
            <a:endParaRPr lang="ru-RU" sz="3600" b="1" dirty="0" smtClean="0">
              <a:effectLst/>
            </a:endParaRP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1.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Сбор и изучение информации.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2.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Анализ информации.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3.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Поиск оптимального достижения цели проекта (анализ альтернативных решений), построение алгоритма деятельности.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4.1 Исследование альтернативных вариантов конструкции с учетом требований функционирования и дизайна.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4.2 Исследование альтернативных вариантов технологии изготовления.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4.3 Исследование альтернативного использования материалов.</a:t>
            </a:r>
          </a:p>
          <a:p>
            <a:pPr marL="0" indent="0">
              <a:buNone/>
            </a:pPr>
            <a:r>
              <a:rPr lang="ru-RU" sz="3600" dirty="0"/>
              <a:t>·                </a:t>
            </a:r>
            <a:r>
              <a:rPr lang="ru-RU" sz="3600" dirty="0" smtClean="0">
                <a:effectLst/>
              </a:rPr>
              <a:t>Составление конструкторской и технологической документации.</a:t>
            </a:r>
          </a:p>
          <a:p>
            <a:pPr marL="0" indent="0">
              <a:buNone/>
            </a:pPr>
            <a:r>
              <a:rPr lang="ru-RU" sz="3600" dirty="0"/>
              <a:t>·                </a:t>
            </a:r>
            <a:r>
              <a:rPr lang="ru-RU" sz="3600" dirty="0" smtClean="0">
                <a:effectLst/>
              </a:rPr>
              <a:t>Составление плана реализации проекта:          пошаговое планирование работ</a:t>
            </a:r>
          </a:p>
          <a:p>
            <a:pPr marL="0" indent="0">
              <a:buNone/>
            </a:pPr>
            <a:r>
              <a:rPr lang="ru-RU" sz="3600" dirty="0"/>
              <a:t>·                </a:t>
            </a:r>
            <a:r>
              <a:rPr lang="ru-RU" sz="3600" dirty="0" smtClean="0">
                <a:effectLst/>
              </a:rPr>
              <a:t>Анализ ресурсов.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 </a:t>
            </a:r>
            <a:r>
              <a:rPr lang="ru-RU" sz="3600" b="1" i="1" dirty="0" smtClean="0">
                <a:effectLst/>
              </a:rPr>
              <a:t>Практический</a:t>
            </a:r>
            <a:endParaRPr lang="ru-RU" sz="3600" b="1" dirty="0" smtClean="0">
              <a:effectLst/>
            </a:endParaRP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1.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Выполнение запланированных технологических операций.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2.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Текущий контроль качества.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3.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 Внесение (при необходимости) изменений в конструкцию и технологию.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  </a:t>
            </a:r>
            <a:r>
              <a:rPr lang="ru-RU" sz="3600" b="1" i="1" dirty="0" smtClean="0">
                <a:effectLst/>
              </a:rPr>
              <a:t>Презентационный</a:t>
            </a:r>
            <a:endParaRPr lang="ru-RU" sz="3600" b="1" dirty="0" smtClean="0">
              <a:effectLst/>
            </a:endParaRP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1.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Подготовка презентационных материалов.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2.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Презентация проекта.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3.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Изучение возможностей использования результатов проекта (выставка, продажа, включение в банк проектов, публикация).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  </a:t>
            </a:r>
            <a:r>
              <a:rPr lang="ru-RU" sz="3600" b="1" i="1" dirty="0" smtClean="0">
                <a:effectLst/>
              </a:rPr>
              <a:t>Контрольный</a:t>
            </a:r>
            <a:endParaRPr lang="ru-RU" sz="3600" b="1" dirty="0" smtClean="0">
              <a:effectLst/>
            </a:endParaRP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1.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Анализ выполнения проекта.</a:t>
            </a:r>
          </a:p>
          <a:p>
            <a:pPr marL="0" indent="0">
              <a:buNone/>
            </a:pPr>
            <a:r>
              <a:rPr lang="ru-RU" sz="3600" dirty="0" smtClean="0">
                <a:effectLst/>
              </a:rPr>
              <a:t>2.</a:t>
            </a:r>
            <a:r>
              <a:rPr lang="ru-RU" sz="3600" dirty="0"/>
              <a:t>             </a:t>
            </a:r>
            <a:r>
              <a:rPr lang="ru-RU" sz="3600" dirty="0" smtClean="0">
                <a:effectLst/>
              </a:rPr>
              <a:t>Оценка качества проекта.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6632"/>
            <a:ext cx="8784976" cy="6624736"/>
          </a:xfrm>
          <a:prstGeom prst="rect">
            <a:avLst/>
          </a:prstGeom>
          <a:noFill/>
          <a:ln w="69850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0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Групповые обсуждения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/>
              <a:t>Групповые обсуждения – </a:t>
            </a:r>
            <a:r>
              <a:rPr lang="ru-RU" dirty="0"/>
              <a:t>групповые дискуссии по конкретному вопросу в относительно небольших группах учащихся (от 6 до 15 человек). Используется на занятиях с дидактической целью развития навыков активного слушания и использования опыта учащихся при предъявлении нового материала.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622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533C1C"/>
      </a:dk1>
      <a:lt1>
        <a:sysClr val="window" lastClr="EBE8E2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1340</Words>
  <Application>Microsoft Office PowerPoint</Application>
  <PresentationFormat>Экран (4:3)</PresentationFormat>
  <Paragraphs>126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Обобщение опыта работы  учителя информатики  Гришиной Елены Ивановны по теме самообразования:</vt:lpstr>
      <vt:lpstr>Презентация PowerPoint</vt:lpstr>
      <vt:lpstr>Интегративный урок  </vt:lpstr>
      <vt:lpstr>Укажите какие из графиков соответствуют функциям</vt:lpstr>
      <vt:lpstr>Урок по информатике:  «Задачи на построение. СКЧ КОМПАС» 7 класс </vt:lpstr>
      <vt:lpstr>Метод проектов</vt:lpstr>
      <vt:lpstr>Презентация PowerPoint</vt:lpstr>
      <vt:lpstr>Этапы работы над проектом  </vt:lpstr>
      <vt:lpstr>Групповые обсуждения </vt:lpstr>
      <vt:lpstr>Урок-дискуссия  на тему: «Выбор антивирусной программы»</vt:lpstr>
      <vt:lpstr>Презентация PowerPoint</vt:lpstr>
      <vt:lpstr>1 этап: постановка проблемы  (10 минут)</vt:lpstr>
      <vt:lpstr>2 этап: выдача задания (5 минут)</vt:lpstr>
      <vt:lpstr>3 этап: заполнение рабочего листка  (20-30 минут)</vt:lpstr>
      <vt:lpstr>4 этап: заполнение сводной таблицы    (20 минут)</vt:lpstr>
      <vt:lpstr>5 этап: заключительный (10 минут)</vt:lpstr>
      <vt:lpstr>Рабочий листок (создан в MS Excel, заполняется вручную)</vt:lpstr>
      <vt:lpstr>Сводная таблица (создана и формируется в MS Excel)</vt:lpstr>
      <vt:lpstr>Мозговой штурм </vt:lpstr>
      <vt:lpstr>Тема урока: Локальные компьютерные сети. </vt:lpstr>
      <vt:lpstr>«Плюсы» и «минусы» «мозгового штурма»</vt:lpstr>
      <vt:lpstr>Деловые игры </vt:lpstr>
      <vt:lpstr>Урок - деловая игра «Сборка компьютера» </vt:lpstr>
      <vt:lpstr>Презентация PowerPoint</vt:lpstr>
      <vt:lpstr>Тренинги </vt:lpstr>
      <vt:lpstr>Анализ практических ситуаций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опыта работы  учителя информатики  Гришиной Елены Ивановны по теме самообразования:</dc:title>
  <dc:creator>Elena</dc:creator>
  <cp:lastModifiedBy>Elena</cp:lastModifiedBy>
  <cp:revision>20</cp:revision>
  <dcterms:created xsi:type="dcterms:W3CDTF">2014-11-05T16:02:33Z</dcterms:created>
  <dcterms:modified xsi:type="dcterms:W3CDTF">2015-10-25T07:59:32Z</dcterms:modified>
</cp:coreProperties>
</file>